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83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s/slide79.xml" ContentType="application/vnd.openxmlformats-officedocument.presentationml.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68.xml" ContentType="application/vnd.openxmlformats-officedocument.presentationml.slide+xml"/>
  <Override PartName="/ppt/slides/slide77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s/slide7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slides/slide7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s/slide71.xml" ContentType="application/vnd.openxmlformats-officedocument.presentationml.slide+xml"/>
  <Override PartName="/ppt/slides/slide80.xml" ContentType="application/vnd.openxmlformats-officedocument.presentationml.slide+xml"/>
  <Override PartName="/ppt/slides/slide82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Default Extension="emf" ContentType="image/x-emf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slides/slide78.xml" ContentType="application/vnd.openxmlformats-officedocument.presentationml.slide+xml"/>
  <Override PartName="/ppt/handoutMasters/handoutMaster1.xml" ContentType="application/vnd.openxmlformats-officedocument.presentationml.handoutMaster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Override PartName="/ppt/slideLayouts/slideLayout15.xml" ContentType="application/vnd.openxmlformats-officedocument.presentationml.slideLayout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trictFirstAndLastChars="0" saveSubsetFonts="1">
  <p:sldMasterIdLst>
    <p:sldMasterId id="2147483652" r:id="rId1"/>
  </p:sldMasterIdLst>
  <p:notesMasterIdLst>
    <p:notesMasterId r:id="rId85"/>
  </p:notesMasterIdLst>
  <p:handoutMasterIdLst>
    <p:handoutMasterId r:id="rId86"/>
  </p:handoutMasterIdLst>
  <p:sldIdLst>
    <p:sldId id="425" r:id="rId2"/>
    <p:sldId id="668" r:id="rId3"/>
    <p:sldId id="670" r:id="rId4"/>
    <p:sldId id="671" r:id="rId5"/>
    <p:sldId id="672" r:id="rId6"/>
    <p:sldId id="673" r:id="rId7"/>
    <p:sldId id="674" r:id="rId8"/>
    <p:sldId id="676" r:id="rId9"/>
    <p:sldId id="677" r:id="rId10"/>
    <p:sldId id="678" r:id="rId11"/>
    <p:sldId id="679" r:id="rId12"/>
    <p:sldId id="680" r:id="rId13"/>
    <p:sldId id="682" r:id="rId14"/>
    <p:sldId id="683" r:id="rId15"/>
    <p:sldId id="685" r:id="rId16"/>
    <p:sldId id="686" r:id="rId17"/>
    <p:sldId id="687" r:id="rId18"/>
    <p:sldId id="688" r:id="rId19"/>
    <p:sldId id="689" r:id="rId20"/>
    <p:sldId id="690" r:id="rId21"/>
    <p:sldId id="691" r:id="rId22"/>
    <p:sldId id="692" r:id="rId23"/>
    <p:sldId id="693" r:id="rId24"/>
    <p:sldId id="694" r:id="rId25"/>
    <p:sldId id="695" r:id="rId26"/>
    <p:sldId id="696" r:id="rId27"/>
    <p:sldId id="697" r:id="rId28"/>
    <p:sldId id="698" r:id="rId29"/>
    <p:sldId id="699" r:id="rId30"/>
    <p:sldId id="700" r:id="rId31"/>
    <p:sldId id="701" r:id="rId32"/>
    <p:sldId id="753" r:id="rId33"/>
    <p:sldId id="702" r:id="rId34"/>
    <p:sldId id="703" r:id="rId35"/>
    <p:sldId id="704" r:id="rId36"/>
    <p:sldId id="705" r:id="rId37"/>
    <p:sldId id="706" r:id="rId38"/>
    <p:sldId id="707" r:id="rId39"/>
    <p:sldId id="708" r:id="rId40"/>
    <p:sldId id="709" r:id="rId41"/>
    <p:sldId id="710" r:id="rId42"/>
    <p:sldId id="711" r:id="rId43"/>
    <p:sldId id="712" r:id="rId44"/>
    <p:sldId id="713" r:id="rId45"/>
    <p:sldId id="714" r:id="rId46"/>
    <p:sldId id="715" r:id="rId47"/>
    <p:sldId id="716" r:id="rId48"/>
    <p:sldId id="717" r:id="rId49"/>
    <p:sldId id="718" r:id="rId50"/>
    <p:sldId id="719" r:id="rId51"/>
    <p:sldId id="720" r:id="rId52"/>
    <p:sldId id="721" r:id="rId53"/>
    <p:sldId id="722" r:id="rId54"/>
    <p:sldId id="723" r:id="rId55"/>
    <p:sldId id="724" r:id="rId56"/>
    <p:sldId id="725" r:id="rId57"/>
    <p:sldId id="726" r:id="rId58"/>
    <p:sldId id="728" r:id="rId59"/>
    <p:sldId id="729" r:id="rId60"/>
    <p:sldId id="730" r:id="rId61"/>
    <p:sldId id="731" r:id="rId62"/>
    <p:sldId id="732" r:id="rId63"/>
    <p:sldId id="733" r:id="rId64"/>
    <p:sldId id="734" r:id="rId65"/>
    <p:sldId id="735" r:id="rId66"/>
    <p:sldId id="736" r:id="rId67"/>
    <p:sldId id="737" r:id="rId68"/>
    <p:sldId id="738" r:id="rId69"/>
    <p:sldId id="739" r:id="rId70"/>
    <p:sldId id="740" r:id="rId71"/>
    <p:sldId id="741" r:id="rId72"/>
    <p:sldId id="742" r:id="rId73"/>
    <p:sldId id="743" r:id="rId74"/>
    <p:sldId id="744" r:id="rId75"/>
    <p:sldId id="745" r:id="rId76"/>
    <p:sldId id="746" r:id="rId77"/>
    <p:sldId id="667" r:id="rId78"/>
    <p:sldId id="747" r:id="rId79"/>
    <p:sldId id="748" r:id="rId80"/>
    <p:sldId id="750" r:id="rId81"/>
    <p:sldId id="752" r:id="rId82"/>
    <p:sldId id="754" r:id="rId83"/>
    <p:sldId id="661" r:id="rId84"/>
  </p:sldIdLst>
  <p:sldSz cx="9144000" cy="6858000" type="screen4x3"/>
  <p:notesSz cx="7010400" cy="9296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" charset="0"/>
        <a:ea typeface="宋体" charset="-122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" charset="0"/>
        <a:ea typeface="宋体" charset="-122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" charset="0"/>
        <a:ea typeface="宋体" charset="-122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" charset="0"/>
        <a:ea typeface="宋体" charset="-122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" charset="0"/>
        <a:ea typeface="宋体" charset="-122"/>
        <a:cs typeface="Arial" charset="0"/>
      </a:defRPr>
    </a:lvl5pPr>
    <a:lvl6pPr marL="2286000" algn="l" defTabSz="914400" rtl="0" eaLnBrk="1" latinLnBrk="0" hangingPunct="1">
      <a:defRPr sz="2400" b="1" kern="1200">
        <a:solidFill>
          <a:schemeClr val="tx1"/>
        </a:solidFill>
        <a:latin typeface="Arial" charset="0"/>
        <a:ea typeface="宋体" charset="-122"/>
        <a:cs typeface="Arial" charset="0"/>
      </a:defRPr>
    </a:lvl6pPr>
    <a:lvl7pPr marL="2743200" algn="l" defTabSz="914400" rtl="0" eaLnBrk="1" latinLnBrk="0" hangingPunct="1">
      <a:defRPr sz="2400" b="1" kern="1200">
        <a:solidFill>
          <a:schemeClr val="tx1"/>
        </a:solidFill>
        <a:latin typeface="Arial" charset="0"/>
        <a:ea typeface="宋体" charset="-122"/>
        <a:cs typeface="Arial" charset="0"/>
      </a:defRPr>
    </a:lvl7pPr>
    <a:lvl8pPr marL="3200400" algn="l" defTabSz="914400" rtl="0" eaLnBrk="1" latinLnBrk="0" hangingPunct="1">
      <a:defRPr sz="2400" b="1" kern="1200">
        <a:solidFill>
          <a:schemeClr val="tx1"/>
        </a:solidFill>
        <a:latin typeface="Arial" charset="0"/>
        <a:ea typeface="宋体" charset="-122"/>
        <a:cs typeface="Arial" charset="0"/>
      </a:defRPr>
    </a:lvl8pPr>
    <a:lvl9pPr marL="3657600" algn="l" defTabSz="914400" rtl="0" eaLnBrk="1" latinLnBrk="0" hangingPunct="1">
      <a:defRPr sz="2400" b="1" kern="1200">
        <a:solidFill>
          <a:schemeClr val="tx1"/>
        </a:solidFill>
        <a:latin typeface="Arial" charset="0"/>
        <a:ea typeface="宋体" charset="-122"/>
        <a:cs typeface="Arial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D540"/>
    <a:srgbClr val="B5CA8D"/>
    <a:srgbClr val="E6F5FA"/>
    <a:srgbClr val="DED7BC"/>
    <a:srgbClr val="C8E6F8"/>
    <a:srgbClr val="9E3C97"/>
    <a:srgbClr val="009BCC"/>
    <a:srgbClr val="95143B"/>
    <a:srgbClr val="4D740F"/>
    <a:srgbClr val="699419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726" autoAdjust="0"/>
    <p:restoredTop sz="85263" autoAdjust="0"/>
  </p:normalViewPr>
  <p:slideViewPr>
    <p:cSldViewPr snapToGrid="0" snapToObjects="1">
      <p:cViewPr varScale="1">
        <p:scale>
          <a:sx n="62" d="100"/>
          <a:sy n="62" d="100"/>
        </p:scale>
        <p:origin x="-1740" y="-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66" d="100"/>
          <a:sy n="66" d="100"/>
        </p:scale>
        <p:origin x="-2742" y="-120"/>
      </p:cViewPr>
      <p:guideLst>
        <p:guide orient="horz" pos="2928"/>
        <p:guide pos="2208"/>
      </p:guideLst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tableStyles" Target="tableStyles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047163"/>
            <a:ext cx="3062288" cy="239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278" tIns="46139" rIns="92278" bIns="46139" numCol="1" anchor="b" anchorCtr="0" compatLnSpc="1">
            <a:prstTxWarp prst="textNoShape">
              <a:avLst/>
            </a:prstTxWarp>
          </a:bodyPr>
          <a:lstStyle>
            <a:lvl1pPr algn="l" defTabSz="922338" eaLnBrk="0" hangingPunct="0">
              <a:lnSpc>
                <a:spcPct val="100000"/>
              </a:lnSpc>
              <a:defRPr sz="800" b="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GB"/>
              <a:t>© 2006 Capgemini - All rights reserved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8192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48113" y="9047163"/>
            <a:ext cx="3062287" cy="238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278" tIns="46139" rIns="92278" bIns="46139" numCol="1" anchor="b" anchorCtr="0" compatLnSpc="1">
            <a:prstTxWarp prst="textNoShape">
              <a:avLst/>
            </a:prstTxWarp>
          </a:bodyPr>
          <a:lstStyle>
            <a:lvl1pPr algn="r" defTabSz="922338" eaLnBrk="0" hangingPunct="0">
              <a:lnSpc>
                <a:spcPct val="85000"/>
              </a:lnSpc>
              <a:defRPr sz="8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fld id="{43D7B3A3-6584-4A21-ABC7-554E1D6A11B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81927" name="Rectangle 7"/>
          <p:cNvSpPr>
            <a:spLocks noChangeArrowheads="1"/>
          </p:cNvSpPr>
          <p:nvPr/>
        </p:nvSpPr>
        <p:spPr bwMode="auto">
          <a:xfrm>
            <a:off x="0" y="8335963"/>
            <a:ext cx="3036888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278" tIns="46139" rIns="92278" bIns="46139" anchor="b"/>
          <a:lstStyle/>
          <a:p>
            <a:pPr defTabSz="922338" eaLnBrk="0" hangingPunct="0">
              <a:defRPr/>
            </a:pPr>
            <a:endParaRPr lang="en-GB" sz="800" b="0">
              <a:ea typeface="+mn-ea"/>
              <a:cs typeface="+mn-cs"/>
            </a:endParaRPr>
          </a:p>
        </p:txBody>
      </p:sp>
      <p:sp>
        <p:nvSpPr>
          <p:cNvPr id="81928" name="Rectangle 8"/>
          <p:cNvSpPr>
            <a:spLocks noChangeArrowheads="1"/>
          </p:cNvSpPr>
          <p:nvPr/>
        </p:nvSpPr>
        <p:spPr bwMode="auto">
          <a:xfrm>
            <a:off x="3973513" y="8829675"/>
            <a:ext cx="3036887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278" tIns="46139" rIns="92278" bIns="46139" anchor="b"/>
          <a:lstStyle/>
          <a:p>
            <a:pPr algn="r" defTabSz="922338" eaLnBrk="0" hangingPunct="0">
              <a:defRPr/>
            </a:pPr>
            <a:endParaRPr lang="en-GB" sz="800">
              <a:ea typeface="+mn-ea"/>
              <a:cs typeface="+mn-cs"/>
            </a:endParaRPr>
          </a:p>
        </p:txBody>
      </p:sp>
      <p:sp>
        <p:nvSpPr>
          <p:cNvPr id="81929" name="Rectangle 9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3967163" y="0"/>
            <a:ext cx="3036887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278" tIns="46139" rIns="92278" bIns="46139" numCol="1" anchor="t" anchorCtr="0" compatLnSpc="1">
            <a:prstTxWarp prst="textNoShape">
              <a:avLst/>
            </a:prstTxWarp>
          </a:bodyPr>
          <a:lstStyle>
            <a:lvl1pPr algn="r" defTabSz="922338" eaLnBrk="0" hangingPunct="0">
              <a:lnSpc>
                <a:spcPct val="100000"/>
              </a:lnSpc>
              <a:defRPr sz="14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3973513" y="0"/>
            <a:ext cx="3036887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278" tIns="46139" rIns="92278" bIns="46139" numCol="1" anchor="t" anchorCtr="0" compatLnSpc="1">
            <a:prstTxWarp prst="textNoShape">
              <a:avLst/>
            </a:prstTxWarp>
          </a:bodyPr>
          <a:lstStyle>
            <a:lvl1pPr algn="r" defTabSz="922338" eaLnBrk="0" hangingPunct="0">
              <a:lnSpc>
                <a:spcPct val="100000"/>
              </a:lnSpc>
              <a:defRPr sz="14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7411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87450" y="700088"/>
            <a:ext cx="4643438" cy="34829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81" name="Rectangle 9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29675"/>
            <a:ext cx="3036888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278" tIns="46139" rIns="92278" bIns="46139" numCol="1" anchor="b" anchorCtr="0" compatLnSpc="1">
            <a:prstTxWarp prst="textNoShape">
              <a:avLst/>
            </a:prstTxWarp>
          </a:bodyPr>
          <a:lstStyle>
            <a:lvl1pPr algn="l" defTabSz="922338" eaLnBrk="0" hangingPunct="0">
              <a:lnSpc>
                <a:spcPct val="100000"/>
              </a:lnSpc>
              <a:defRPr sz="800" b="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GB"/>
              <a:t>© 2006 Capgemini - All rights reserved</a:t>
            </a:r>
          </a:p>
        </p:txBody>
      </p:sp>
      <p:sp>
        <p:nvSpPr>
          <p:cNvPr id="3082" name="Rectangle 10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3513" y="8829675"/>
            <a:ext cx="3036887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278" tIns="46139" rIns="92278" bIns="46139" numCol="1" anchor="b" anchorCtr="0" compatLnSpc="1">
            <a:prstTxWarp prst="textNoShape">
              <a:avLst/>
            </a:prstTxWarp>
          </a:bodyPr>
          <a:lstStyle>
            <a:lvl1pPr algn="r" defTabSz="922338" eaLnBrk="0" hangingPunct="0">
              <a:lnSpc>
                <a:spcPct val="100000"/>
              </a:lnSpc>
              <a:defRPr sz="8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fld id="{26F2F3D9-AD3A-4CF7-956F-DC77BD9B3505}" type="slidenum">
              <a:rPr lang="en-GB"/>
              <a:pPr>
                <a:defRPr/>
              </a:pPr>
              <a:t>‹#›</a:t>
            </a:fld>
            <a:endParaRPr lang="en-GB"/>
          </a:p>
        </p:txBody>
      </p:sp>
      <p:sp>
        <p:nvSpPr>
          <p:cNvPr id="3083" name="Rectangle 11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446088" y="4451350"/>
            <a:ext cx="6170612" cy="4162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291" tIns="46146" rIns="92291" bIns="4614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Cliquez pour modifier les styles du texte du masque</a:t>
            </a:r>
          </a:p>
          <a:p>
            <a:pPr lvl="1"/>
            <a:r>
              <a:rPr lang="en-US" noProof="0" smtClean="0"/>
              <a:t>Deuxième niveau</a:t>
            </a:r>
          </a:p>
          <a:p>
            <a:pPr lvl="2"/>
            <a:r>
              <a:rPr lang="en-US" noProof="0" smtClean="0"/>
              <a:t>Troisième niveau</a:t>
            </a:r>
          </a:p>
        </p:txBody>
      </p:sp>
      <p:sp>
        <p:nvSpPr>
          <p:cNvPr id="3084" name="Rectangle 12"/>
          <p:cNvSpPr>
            <a:spLocks noGrp="1" noChangeArrowheads="1"/>
          </p:cNvSpPr>
          <p:nvPr>
            <p:ph type="dt" idx="1"/>
          </p:nvPr>
        </p:nvSpPr>
        <p:spPr bwMode="auto">
          <a:xfrm>
            <a:off x="3967163" y="0"/>
            <a:ext cx="3017837" cy="430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291" tIns="46146" rIns="92291" bIns="46146" numCol="1" anchor="t" anchorCtr="0" compatLnSpc="1">
            <a:prstTxWarp prst="textNoShape">
              <a:avLst/>
            </a:prstTxWarp>
          </a:bodyPr>
          <a:lstStyle>
            <a:lvl1pPr algn="r" defTabSz="922338" eaLnBrk="0" hangingPunct="0">
              <a:lnSpc>
                <a:spcPct val="85000"/>
              </a:lnSpc>
              <a:defRPr sz="12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© 2006 Capgemini - All rights reserved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dt="0"/>
  <p:notesStyle>
    <a:lvl1pPr algn="l" rtl="0" eaLnBrk="0" fontAlgn="base" hangingPunct="0">
      <a:lnSpc>
        <a:spcPct val="90000"/>
      </a:lnSpc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charset="0"/>
        <a:ea typeface="+mn-ea"/>
        <a:cs typeface="+mn-cs"/>
      </a:defRPr>
    </a:lvl1pPr>
    <a:lvl2pPr marL="285750" indent="-95250" algn="l" rtl="0" eaLnBrk="0" fontAlgn="base" hangingPunct="0">
      <a:lnSpc>
        <a:spcPct val="90000"/>
      </a:lnSpc>
      <a:spcBef>
        <a:spcPct val="30000"/>
      </a:spcBef>
      <a:spcAft>
        <a:spcPct val="0"/>
      </a:spcAft>
      <a:buChar char="•"/>
      <a:defRPr sz="1000" kern="1200">
        <a:solidFill>
          <a:schemeClr val="tx1"/>
        </a:solidFill>
        <a:latin typeface="Arial" charset="0"/>
        <a:ea typeface="+mn-ea"/>
        <a:cs typeface="+mn-cs"/>
      </a:defRPr>
    </a:lvl2pPr>
    <a:lvl3pPr marL="571500" indent="-95250" algn="l" rtl="0" eaLnBrk="0" fontAlgn="base" hangingPunct="0">
      <a:lnSpc>
        <a:spcPct val="90000"/>
      </a:lnSpc>
      <a:spcBef>
        <a:spcPct val="30000"/>
      </a:spcBef>
      <a:spcAft>
        <a:spcPct val="0"/>
      </a:spcAft>
      <a:buChar char="•"/>
      <a:defRPr sz="1000" kern="1200">
        <a:solidFill>
          <a:schemeClr val="tx1"/>
        </a:solidFill>
        <a:latin typeface="Arial" charset="0"/>
        <a:ea typeface="+mn-ea"/>
        <a:cs typeface="+mn-cs"/>
      </a:defRPr>
    </a:lvl3pPr>
    <a:lvl4pPr marL="1600200" indent="-228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2057400" indent="-228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9"/>
          <p:cNvSpPr>
            <a:spLocks noGrp="1" noChangeArrowheads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GB" altLang="zh-CN" dirty="0" smtClean="0"/>
              <a:t>© 2006 Capgemini - All rights reserved</a:t>
            </a:r>
          </a:p>
        </p:txBody>
      </p:sp>
      <p:sp>
        <p:nvSpPr>
          <p:cNvPr id="20482" name="Rectangle 10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7C09D54-30A8-4751-A112-21ABF254BD1A}" type="slidenum">
              <a:rPr lang="en-GB" altLang="zh-CN" smtClean="0"/>
              <a:pPr>
                <a:defRPr/>
              </a:pPr>
              <a:t>0</a:t>
            </a:fld>
            <a:endParaRPr lang="en-GB" altLang="zh-CN" dirty="0" smtClean="0"/>
          </a:p>
        </p:txBody>
      </p:sp>
      <p:sp>
        <p:nvSpPr>
          <p:cNvPr id="20483" name="Rectangle 9"/>
          <p:cNvSpPr txBox="1">
            <a:spLocks noGrp="1" noChangeArrowheads="1"/>
          </p:cNvSpPr>
          <p:nvPr/>
        </p:nvSpPr>
        <p:spPr bwMode="auto">
          <a:xfrm>
            <a:off x="0" y="8831263"/>
            <a:ext cx="303847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r>
              <a:rPr lang="en-GB" altLang="zh-CN" sz="1200" b="0" dirty="0">
                <a:latin typeface="Times New Roman" pitchFamily="18" charset="0"/>
              </a:rPr>
              <a:t>© 2006 Capgemini - All rights reserved</a:t>
            </a:r>
          </a:p>
        </p:txBody>
      </p:sp>
      <p:sp>
        <p:nvSpPr>
          <p:cNvPr id="20484" name="Rectangle 10"/>
          <p:cNvSpPr txBox="1">
            <a:spLocks noGrp="1" noChangeArrowheads="1"/>
          </p:cNvSpPr>
          <p:nvPr/>
        </p:nvSpPr>
        <p:spPr bwMode="auto">
          <a:xfrm>
            <a:off x="3970338" y="8831263"/>
            <a:ext cx="303847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F73BF378-BC63-4EA8-A767-D9691DD715E7}" type="slidenum">
              <a:rPr lang="en-GB" altLang="zh-CN" sz="1200" b="0">
                <a:latin typeface="Times New Roman" pitchFamily="18" charset="0"/>
              </a:rPr>
              <a:pPr algn="r"/>
              <a:t>0</a:t>
            </a:fld>
            <a:endParaRPr lang="en-GB" altLang="zh-CN" sz="1200" b="0" dirty="0">
              <a:latin typeface="Times New Roman" pitchFamily="18" charset="0"/>
            </a:endParaRPr>
          </a:p>
        </p:txBody>
      </p:sp>
      <p:sp>
        <p:nvSpPr>
          <p:cNvPr id="20485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1100" y="698500"/>
            <a:ext cx="4648200" cy="3486150"/>
          </a:xfrm>
          <a:ln/>
        </p:spPr>
      </p:sp>
      <p:sp>
        <p:nvSpPr>
          <p:cNvPr id="20486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701675" y="4416425"/>
            <a:ext cx="5607050" cy="4181475"/>
          </a:xfrm>
          <a:noFill/>
          <a:ln/>
        </p:spPr>
        <p:txBody>
          <a:bodyPr lIns="91440" tIns="45720" rIns="91440" bIns="45720"/>
          <a:lstStyle/>
          <a:p>
            <a:pPr eaLnBrk="1" hangingPunct="1"/>
            <a:endParaRPr lang="en-US" altLang="zh-CN" dirty="0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© 2006 Capgemini - All rights reserved</a:t>
            </a: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6F2F3D9-AD3A-4CF7-956F-DC77BD9B3505}" type="slidenum">
              <a:rPr lang="en-GB" smtClean="0"/>
              <a:pPr>
                <a:defRPr/>
              </a:pPr>
              <a:t>36</a:t>
            </a:fld>
            <a:endParaRPr lang="en-GB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9331" name="Notes Placeholder 2"/>
          <p:cNvSpPr txBox="1"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mtClean="0"/>
              <a:t>This subroutine will get two values – ACCOUNT.NUMBER in AC.NO and CURRENCY in TME from the ACCOUNT Application.</a:t>
            </a:r>
          </a:p>
          <a:p>
            <a:r>
              <a:rPr lang="en-US" smtClean="0"/>
              <a:t>Then it will return one value – OP which contains the two values separated by “_”</a:t>
            </a:r>
          </a:p>
          <a:p>
            <a:endParaRPr lang="en-US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289" name="Rectangle 9"/>
          <p:cNvSpPr>
            <a:spLocks noGrp="1" noChangeArrowheads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GB" altLang="zh-CN" smtClean="0"/>
              <a:t>© 2006 Capgemini - All rights reserved</a:t>
            </a:r>
          </a:p>
        </p:txBody>
      </p:sp>
      <p:sp>
        <p:nvSpPr>
          <p:cNvPr id="268290" name="Rectangle 10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ACC58FA-F9E6-4C04-9514-56ED048B8023}" type="slidenum">
              <a:rPr lang="en-GB" altLang="zh-CN" smtClean="0"/>
              <a:pPr>
                <a:defRPr/>
              </a:pPr>
              <a:t>82</a:t>
            </a:fld>
            <a:endParaRPr lang="en-GB" altLang="zh-CN" smtClean="0"/>
          </a:p>
        </p:txBody>
      </p:sp>
      <p:sp>
        <p:nvSpPr>
          <p:cNvPr id="186371" name="Rectangle 4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6372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401638" y="4408488"/>
            <a:ext cx="6207125" cy="418465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altLang="zh-CN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emf"/><Relationship Id="rId4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0" descr="lightbulb"/>
          <p:cNvPicPr>
            <a:picLocks noChangeAspect="1" noChangeArrowheads="1"/>
          </p:cNvPicPr>
          <p:nvPr userDrawn="1"/>
        </p:nvPicPr>
        <p:blipFill>
          <a:blip r:embed="rId2" cstate="print"/>
          <a:srcRect t="30475" b="27251"/>
          <a:stretch>
            <a:fillRect/>
          </a:stretch>
        </p:blipFill>
        <p:spPr bwMode="auto">
          <a:xfrm>
            <a:off x="-6350" y="1295400"/>
            <a:ext cx="9150350" cy="5307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88" descr="OK_Capgemini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6713" y="368300"/>
            <a:ext cx="2159000" cy="509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Freeform 116"/>
          <p:cNvSpPr>
            <a:spLocks/>
          </p:cNvSpPr>
          <p:nvPr/>
        </p:nvSpPr>
        <p:spPr bwMode="gray">
          <a:xfrm>
            <a:off x="0" y="1257300"/>
            <a:ext cx="9151938" cy="5129213"/>
          </a:xfrm>
          <a:custGeom>
            <a:avLst/>
            <a:gdLst/>
            <a:ahLst/>
            <a:cxnLst>
              <a:cxn ang="0">
                <a:pos x="624" y="2135"/>
              </a:cxn>
              <a:cxn ang="0">
                <a:pos x="715" y="2061"/>
              </a:cxn>
              <a:cxn ang="0">
                <a:pos x="805" y="1993"/>
              </a:cxn>
              <a:cxn ang="0">
                <a:pos x="898" y="1930"/>
              </a:cxn>
              <a:cxn ang="0">
                <a:pos x="993" y="1870"/>
              </a:cxn>
              <a:cxn ang="0">
                <a:pos x="1089" y="1816"/>
              </a:cxn>
              <a:cxn ang="0">
                <a:pos x="1285" y="1719"/>
              </a:cxn>
              <a:cxn ang="0">
                <a:pos x="1485" y="1634"/>
              </a:cxn>
              <a:cxn ang="0">
                <a:pos x="1693" y="1560"/>
              </a:cxn>
              <a:cxn ang="0">
                <a:pos x="1904" y="1495"/>
              </a:cxn>
              <a:cxn ang="0">
                <a:pos x="2118" y="1434"/>
              </a:cxn>
              <a:cxn ang="0">
                <a:pos x="2229" y="1406"/>
              </a:cxn>
              <a:cxn ang="0">
                <a:pos x="2475" y="1348"/>
              </a:cxn>
              <a:cxn ang="0">
                <a:pos x="2720" y="1295"/>
              </a:cxn>
              <a:cxn ang="0">
                <a:pos x="3205" y="1200"/>
              </a:cxn>
              <a:cxn ang="0">
                <a:pos x="3198" y="1200"/>
              </a:cxn>
              <a:cxn ang="0">
                <a:pos x="3929" y="1048"/>
              </a:cxn>
              <a:cxn ang="0">
                <a:pos x="4229" y="977"/>
              </a:cxn>
              <a:cxn ang="0">
                <a:pos x="4409" y="928"/>
              </a:cxn>
              <a:cxn ang="0">
                <a:pos x="4573" y="876"/>
              </a:cxn>
              <a:cxn ang="0">
                <a:pos x="4725" y="820"/>
              </a:cxn>
              <a:cxn ang="0">
                <a:pos x="4867" y="757"/>
              </a:cxn>
              <a:cxn ang="0">
                <a:pos x="5000" y="686"/>
              </a:cxn>
              <a:cxn ang="0">
                <a:pos x="5125" y="605"/>
              </a:cxn>
              <a:cxn ang="0">
                <a:pos x="5245" y="513"/>
              </a:cxn>
              <a:cxn ang="0">
                <a:pos x="5362" y="408"/>
              </a:cxn>
              <a:cxn ang="0">
                <a:pos x="5475" y="289"/>
              </a:cxn>
              <a:cxn ang="0">
                <a:pos x="5587" y="153"/>
              </a:cxn>
              <a:cxn ang="0">
                <a:pos x="5697" y="3"/>
              </a:cxn>
              <a:cxn ang="0">
                <a:pos x="0" y="3231"/>
              </a:cxn>
              <a:cxn ang="0">
                <a:pos x="20" y="3231"/>
              </a:cxn>
              <a:cxn ang="0">
                <a:pos x="55" y="3063"/>
              </a:cxn>
              <a:cxn ang="0">
                <a:pos x="102" y="2901"/>
              </a:cxn>
              <a:cxn ang="0">
                <a:pos x="124" y="2845"/>
              </a:cxn>
              <a:cxn ang="0">
                <a:pos x="169" y="2739"/>
              </a:cxn>
              <a:cxn ang="0">
                <a:pos x="220" y="2634"/>
              </a:cxn>
              <a:cxn ang="0">
                <a:pos x="278" y="2536"/>
              </a:cxn>
              <a:cxn ang="0">
                <a:pos x="342" y="2439"/>
              </a:cxn>
              <a:cxn ang="0">
                <a:pos x="415" y="2347"/>
              </a:cxn>
              <a:cxn ang="0">
                <a:pos x="493" y="2258"/>
              </a:cxn>
              <a:cxn ang="0">
                <a:pos x="578" y="2176"/>
              </a:cxn>
              <a:cxn ang="0">
                <a:pos x="624" y="2135"/>
              </a:cxn>
            </a:cxnLst>
            <a:rect l="0" t="0" r="r" b="b"/>
            <a:pathLst>
              <a:path w="5697" h="3231">
                <a:moveTo>
                  <a:pt x="624" y="2135"/>
                </a:moveTo>
                <a:lnTo>
                  <a:pt x="624" y="2135"/>
                </a:lnTo>
                <a:lnTo>
                  <a:pt x="669" y="2098"/>
                </a:lnTo>
                <a:lnTo>
                  <a:pt x="715" y="2061"/>
                </a:lnTo>
                <a:lnTo>
                  <a:pt x="760" y="2026"/>
                </a:lnTo>
                <a:lnTo>
                  <a:pt x="805" y="1993"/>
                </a:lnTo>
                <a:lnTo>
                  <a:pt x="853" y="1961"/>
                </a:lnTo>
                <a:lnTo>
                  <a:pt x="898" y="1930"/>
                </a:lnTo>
                <a:lnTo>
                  <a:pt x="945" y="1900"/>
                </a:lnTo>
                <a:lnTo>
                  <a:pt x="993" y="1870"/>
                </a:lnTo>
                <a:lnTo>
                  <a:pt x="1042" y="1842"/>
                </a:lnTo>
                <a:lnTo>
                  <a:pt x="1089" y="1816"/>
                </a:lnTo>
                <a:lnTo>
                  <a:pt x="1185" y="1764"/>
                </a:lnTo>
                <a:lnTo>
                  <a:pt x="1285" y="1719"/>
                </a:lnTo>
                <a:lnTo>
                  <a:pt x="1385" y="1674"/>
                </a:lnTo>
                <a:lnTo>
                  <a:pt x="1485" y="1634"/>
                </a:lnTo>
                <a:lnTo>
                  <a:pt x="1589" y="1596"/>
                </a:lnTo>
                <a:lnTo>
                  <a:pt x="1693" y="1560"/>
                </a:lnTo>
                <a:lnTo>
                  <a:pt x="1798" y="1527"/>
                </a:lnTo>
                <a:lnTo>
                  <a:pt x="1904" y="1495"/>
                </a:lnTo>
                <a:lnTo>
                  <a:pt x="2011" y="1465"/>
                </a:lnTo>
                <a:lnTo>
                  <a:pt x="2118" y="1434"/>
                </a:lnTo>
                <a:lnTo>
                  <a:pt x="2229" y="1406"/>
                </a:lnTo>
                <a:lnTo>
                  <a:pt x="2229" y="1406"/>
                </a:lnTo>
                <a:lnTo>
                  <a:pt x="2351" y="1376"/>
                </a:lnTo>
                <a:lnTo>
                  <a:pt x="2475" y="1348"/>
                </a:lnTo>
                <a:lnTo>
                  <a:pt x="2596" y="1320"/>
                </a:lnTo>
                <a:lnTo>
                  <a:pt x="2720" y="1295"/>
                </a:lnTo>
                <a:lnTo>
                  <a:pt x="2964" y="1246"/>
                </a:lnTo>
                <a:lnTo>
                  <a:pt x="3205" y="1200"/>
                </a:lnTo>
                <a:lnTo>
                  <a:pt x="3198" y="1200"/>
                </a:lnTo>
                <a:lnTo>
                  <a:pt x="3198" y="1200"/>
                </a:lnTo>
                <a:lnTo>
                  <a:pt x="3705" y="1096"/>
                </a:lnTo>
                <a:lnTo>
                  <a:pt x="3929" y="1048"/>
                </a:lnTo>
                <a:lnTo>
                  <a:pt x="4133" y="1003"/>
                </a:lnTo>
                <a:lnTo>
                  <a:pt x="4229" y="977"/>
                </a:lnTo>
                <a:lnTo>
                  <a:pt x="4320" y="953"/>
                </a:lnTo>
                <a:lnTo>
                  <a:pt x="4409" y="928"/>
                </a:lnTo>
                <a:lnTo>
                  <a:pt x="4493" y="904"/>
                </a:lnTo>
                <a:lnTo>
                  <a:pt x="4573" y="876"/>
                </a:lnTo>
                <a:lnTo>
                  <a:pt x="4651" y="848"/>
                </a:lnTo>
                <a:lnTo>
                  <a:pt x="4725" y="820"/>
                </a:lnTo>
                <a:lnTo>
                  <a:pt x="4798" y="789"/>
                </a:lnTo>
                <a:lnTo>
                  <a:pt x="4867" y="757"/>
                </a:lnTo>
                <a:lnTo>
                  <a:pt x="4935" y="721"/>
                </a:lnTo>
                <a:lnTo>
                  <a:pt x="5000" y="686"/>
                </a:lnTo>
                <a:lnTo>
                  <a:pt x="5064" y="647"/>
                </a:lnTo>
                <a:lnTo>
                  <a:pt x="5125" y="605"/>
                </a:lnTo>
                <a:lnTo>
                  <a:pt x="5187" y="561"/>
                </a:lnTo>
                <a:lnTo>
                  <a:pt x="5245" y="513"/>
                </a:lnTo>
                <a:lnTo>
                  <a:pt x="5304" y="462"/>
                </a:lnTo>
                <a:lnTo>
                  <a:pt x="5362" y="408"/>
                </a:lnTo>
                <a:lnTo>
                  <a:pt x="5418" y="351"/>
                </a:lnTo>
                <a:lnTo>
                  <a:pt x="5475" y="289"/>
                </a:lnTo>
                <a:lnTo>
                  <a:pt x="5531" y="222"/>
                </a:lnTo>
                <a:lnTo>
                  <a:pt x="5587" y="153"/>
                </a:lnTo>
                <a:lnTo>
                  <a:pt x="5644" y="80"/>
                </a:lnTo>
                <a:lnTo>
                  <a:pt x="5697" y="3"/>
                </a:lnTo>
                <a:lnTo>
                  <a:pt x="0" y="0"/>
                </a:lnTo>
                <a:lnTo>
                  <a:pt x="0" y="3231"/>
                </a:lnTo>
                <a:lnTo>
                  <a:pt x="20" y="3231"/>
                </a:lnTo>
                <a:lnTo>
                  <a:pt x="20" y="3231"/>
                </a:lnTo>
                <a:lnTo>
                  <a:pt x="35" y="3149"/>
                </a:lnTo>
                <a:lnTo>
                  <a:pt x="55" y="3063"/>
                </a:lnTo>
                <a:lnTo>
                  <a:pt x="76" y="2983"/>
                </a:lnTo>
                <a:lnTo>
                  <a:pt x="102" y="2901"/>
                </a:lnTo>
                <a:lnTo>
                  <a:pt x="102" y="2901"/>
                </a:lnTo>
                <a:lnTo>
                  <a:pt x="124" y="2845"/>
                </a:lnTo>
                <a:lnTo>
                  <a:pt x="145" y="2791"/>
                </a:lnTo>
                <a:lnTo>
                  <a:pt x="169" y="2739"/>
                </a:lnTo>
                <a:lnTo>
                  <a:pt x="193" y="2686"/>
                </a:lnTo>
                <a:lnTo>
                  <a:pt x="220" y="2634"/>
                </a:lnTo>
                <a:lnTo>
                  <a:pt x="247" y="2586"/>
                </a:lnTo>
                <a:lnTo>
                  <a:pt x="278" y="2536"/>
                </a:lnTo>
                <a:lnTo>
                  <a:pt x="309" y="2487"/>
                </a:lnTo>
                <a:lnTo>
                  <a:pt x="342" y="2439"/>
                </a:lnTo>
                <a:lnTo>
                  <a:pt x="378" y="2392"/>
                </a:lnTo>
                <a:lnTo>
                  <a:pt x="415" y="2347"/>
                </a:lnTo>
                <a:lnTo>
                  <a:pt x="453" y="2303"/>
                </a:lnTo>
                <a:lnTo>
                  <a:pt x="493" y="2258"/>
                </a:lnTo>
                <a:lnTo>
                  <a:pt x="535" y="2217"/>
                </a:lnTo>
                <a:lnTo>
                  <a:pt x="578" y="2176"/>
                </a:lnTo>
                <a:lnTo>
                  <a:pt x="624" y="2135"/>
                </a:lnTo>
                <a:lnTo>
                  <a:pt x="624" y="2135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algn="ctr" eaLnBrk="0" hangingPunct="0">
              <a:lnSpc>
                <a:spcPct val="85000"/>
              </a:lnSpc>
              <a:defRPr/>
            </a:pPr>
            <a:endParaRPr lang="en-US">
              <a:ea typeface="+mn-ea"/>
              <a:cs typeface="+mn-cs"/>
            </a:endParaRPr>
          </a:p>
        </p:txBody>
      </p:sp>
      <p:sp>
        <p:nvSpPr>
          <p:cNvPr id="7" name="Rectangle 117"/>
          <p:cNvSpPr>
            <a:spLocks noChangeArrowheads="1"/>
          </p:cNvSpPr>
          <p:nvPr/>
        </p:nvSpPr>
        <p:spPr bwMode="gray">
          <a:xfrm>
            <a:off x="0" y="6386513"/>
            <a:ext cx="9144000" cy="471487"/>
          </a:xfrm>
          <a:prstGeom prst="rect">
            <a:avLst/>
          </a:prstGeom>
          <a:solidFill>
            <a:srgbClr val="FFFFFF"/>
          </a:solidFill>
          <a:ln w="9525" algn="ctr">
            <a:noFill/>
            <a:miter lim="800000"/>
            <a:headEnd/>
            <a:tailEnd/>
          </a:ln>
          <a:effectLst/>
        </p:spPr>
        <p:txBody>
          <a:bodyPr lIns="0" tIns="0" rIns="0" bIns="0" anchor="ctr">
            <a:spAutoFit/>
          </a:bodyPr>
          <a:lstStyle/>
          <a:p>
            <a:pPr algn="ctr" eaLnBrk="0" hangingPunct="0">
              <a:lnSpc>
                <a:spcPct val="85000"/>
              </a:lnSpc>
              <a:defRPr/>
            </a:pPr>
            <a:endParaRPr lang="en-US">
              <a:ea typeface="+mn-ea"/>
              <a:cs typeface="+mn-cs"/>
            </a:endParaRPr>
          </a:p>
        </p:txBody>
      </p:sp>
      <p:sp>
        <p:nvSpPr>
          <p:cNvPr id="8" name="Oval 118"/>
          <p:cNvSpPr>
            <a:spLocks noChangeArrowheads="1"/>
          </p:cNvSpPr>
          <p:nvPr/>
        </p:nvSpPr>
        <p:spPr bwMode="gray">
          <a:xfrm>
            <a:off x="7808913" y="5943600"/>
            <a:ext cx="914400" cy="914400"/>
          </a:xfrm>
          <a:prstGeom prst="ellipse">
            <a:avLst/>
          </a:prstGeom>
          <a:solidFill>
            <a:srgbClr val="FFFFFF"/>
          </a:solidFill>
          <a:ln w="9525" algn="ctr">
            <a:noFill/>
            <a:round/>
            <a:headEnd/>
            <a:tailEnd/>
          </a:ln>
          <a:effectLst/>
        </p:spPr>
        <p:txBody>
          <a:bodyPr wrap="none" lIns="0" tIns="0" rIns="0" bIns="0" anchor="ctr">
            <a:spAutoFit/>
          </a:bodyPr>
          <a:lstStyle/>
          <a:p>
            <a:pPr algn="ctr" eaLnBrk="0" hangingPunct="0">
              <a:lnSpc>
                <a:spcPct val="85000"/>
              </a:lnSpc>
              <a:defRPr/>
            </a:pPr>
            <a:endParaRPr lang="en-US">
              <a:ea typeface="+mn-ea"/>
              <a:cs typeface="+mn-cs"/>
            </a:endParaRPr>
          </a:p>
        </p:txBody>
      </p:sp>
      <p:pic>
        <p:nvPicPr>
          <p:cNvPr id="9" name="Picture 119" descr="CBE_CMJN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gray">
          <a:xfrm>
            <a:off x="7877175" y="6010275"/>
            <a:ext cx="768350" cy="744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120" descr="Untitled-1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gray">
          <a:xfrm>
            <a:off x="5053013" y="6564313"/>
            <a:ext cx="2760662" cy="120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6090" name="Rectangle 10"/>
          <p:cNvSpPr>
            <a:spLocks noGrp="1" noChangeArrowheads="1"/>
          </p:cNvSpPr>
          <p:nvPr>
            <p:ph type="ctrTitle" sz="quarter"/>
          </p:nvPr>
        </p:nvSpPr>
        <p:spPr>
          <a:xfrm>
            <a:off x="0" y="1501775"/>
            <a:ext cx="8391525" cy="1038225"/>
          </a:xfrm>
        </p:spPr>
        <p:txBody>
          <a:bodyPr lIns="685800" tIns="91440" bIns="91440" anchor="b">
            <a:spAutoFit/>
          </a:bodyPr>
          <a:lstStyle>
            <a:lvl1pPr fontAlgn="t">
              <a:spcAft>
                <a:spcPct val="20000"/>
              </a:spcAft>
              <a:defRPr sz="2800"/>
            </a:lvl1pPr>
          </a:lstStyle>
          <a:p>
            <a:r>
              <a:rPr lang="fr-FR" altLang="en-US"/>
              <a:t>Main Title</a:t>
            </a:r>
            <a:br>
              <a:rPr lang="fr-FR" altLang="en-US"/>
            </a:br>
            <a:r>
              <a:rPr lang="fr-FR" altLang="en-US"/>
              <a:t>(Arial narrow, </a:t>
            </a:r>
            <a:r>
              <a:rPr lang="en-US" altLang="en-US"/>
              <a:t>28</a:t>
            </a:r>
            <a:r>
              <a:rPr lang="fr-FR" altLang="en-US"/>
              <a:t>pt -Maximum 2 lines)</a:t>
            </a:r>
            <a:endParaRPr lang="fr-FR"/>
          </a:p>
        </p:txBody>
      </p:sp>
      <p:sp>
        <p:nvSpPr>
          <p:cNvPr id="46089" name="Rectangle 9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0" y="2576513"/>
            <a:ext cx="5367338" cy="788987"/>
          </a:xfrm>
        </p:spPr>
        <p:txBody>
          <a:bodyPr lIns="685800" tIns="91440" bIns="91440">
            <a:spAutoFit/>
          </a:bodyPr>
          <a:lstStyle>
            <a:lvl1pPr>
              <a:buClrTx/>
              <a:buFontTx/>
              <a:buNone/>
              <a:defRPr b="1">
                <a:latin typeface="Arial Narrow" pitchFamily="34" charset="0"/>
              </a:defRPr>
            </a:lvl1pPr>
          </a:lstStyle>
          <a:p>
            <a:r>
              <a:rPr lang="fr-FR" altLang="en-US"/>
              <a:t>Sub-title (date, name)</a:t>
            </a:r>
          </a:p>
          <a:p>
            <a:r>
              <a:rPr lang="fr-FR" altLang="en-US"/>
              <a:t>Arial</a:t>
            </a:r>
            <a:r>
              <a:rPr lang="en-US" altLang="en-US"/>
              <a:t> Narrow, M</a:t>
            </a:r>
            <a:r>
              <a:rPr lang="fr-FR" altLang="en-US"/>
              <a:t>aximum 2 lines</a:t>
            </a:r>
            <a:endParaRPr lang="fr-FR"/>
          </a:p>
        </p:txBody>
      </p:sp>
    </p:spTree>
  </p:cSld>
  <p:clrMapOvr>
    <a:masterClrMapping/>
  </p:clrMapOvr>
  <p:transition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0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 dirty="0"/>
              <a:t>© 2010 Capgemini - All rights reserved</a:t>
            </a:r>
            <a:endParaRPr lang="en-US" dirty="0"/>
          </a:p>
        </p:txBody>
      </p:sp>
      <p:sp>
        <p:nvSpPr>
          <p:cNvPr id="5" name="Rectangle 10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3AA3A2-CAE0-40E6-8C9F-72E81B44A68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0213" y="136525"/>
            <a:ext cx="2178050" cy="59896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44475" y="136525"/>
            <a:ext cx="6383338" cy="59896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0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 dirty="0"/>
              <a:t>© 2010 Capgemini - All rights reserved</a:t>
            </a:r>
            <a:endParaRPr lang="en-US" dirty="0"/>
          </a:p>
        </p:txBody>
      </p:sp>
      <p:sp>
        <p:nvSpPr>
          <p:cNvPr id="5" name="Rectangle 10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3811788-64A3-44B8-8030-DF2A366D5C6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wipe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4475" y="136525"/>
            <a:ext cx="8713788" cy="54927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244475" y="1265238"/>
            <a:ext cx="8713788" cy="4860925"/>
          </a:xfrm>
        </p:spPr>
        <p:txBody>
          <a:bodyPr/>
          <a:lstStyle/>
          <a:p>
            <a:pPr lvl="0"/>
            <a:endParaRPr lang="en-US" noProof="0" smtClean="0"/>
          </a:p>
        </p:txBody>
      </p:sp>
      <p:sp>
        <p:nvSpPr>
          <p:cNvPr id="4" name="Rectangle 10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 dirty="0"/>
              <a:t>© 2010 Capgemini - All rights reserved</a:t>
            </a:r>
            <a:endParaRPr lang="en-US" dirty="0"/>
          </a:p>
        </p:txBody>
      </p:sp>
      <p:sp>
        <p:nvSpPr>
          <p:cNvPr id="5" name="Rectangle 10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0A95784-1BCD-4494-A041-009CEFD61BB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wipe dir="r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10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 dirty="0"/>
              <a:t>© 2010 Capgemini - All rights reserved</a:t>
            </a:r>
            <a:endParaRPr lang="en-US" dirty="0"/>
          </a:p>
        </p:txBody>
      </p:sp>
      <p:sp>
        <p:nvSpPr>
          <p:cNvPr id="5" name="Rectangle 10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8FEB340-1270-485C-B614-5F4BDDA044D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wipe dir="r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dgm" preserve="1">
  <p:cSld name="Title and Diagram or Organization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4475" y="136525"/>
            <a:ext cx="8713788" cy="54927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martArt Placeholder 2"/>
          <p:cNvSpPr>
            <a:spLocks noGrp="1"/>
          </p:cNvSpPr>
          <p:nvPr>
            <p:ph type="dgm" idx="1"/>
          </p:nvPr>
        </p:nvSpPr>
        <p:spPr>
          <a:xfrm>
            <a:off x="244475" y="1265238"/>
            <a:ext cx="8713788" cy="4860925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Rectangle 10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 dirty="0"/>
              <a:t>© 2010 Capgemini - All rights reserved</a:t>
            </a:r>
            <a:endParaRPr lang="en-US" dirty="0"/>
          </a:p>
        </p:txBody>
      </p:sp>
      <p:sp>
        <p:nvSpPr>
          <p:cNvPr id="5" name="Rectangle 10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7B101B1-43A3-4F68-8FF5-89B24858412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wipe dir="r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244475" y="136525"/>
            <a:ext cx="8713788" cy="59896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3" name="Rectangle 10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 dirty="0"/>
              <a:t>© 2010 Capgemini - All rights reserved</a:t>
            </a:r>
            <a:endParaRPr lang="en-US" dirty="0"/>
          </a:p>
        </p:txBody>
      </p:sp>
      <p:sp>
        <p:nvSpPr>
          <p:cNvPr id="4" name="Rectangle 10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3020149-1A45-4B74-8394-ADAF5725398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Rectangle 10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 dirty="0"/>
              <a:t>© 2010 Capgemini - All rights reserved</a:t>
            </a:r>
            <a:endParaRPr lang="en-US" dirty="0"/>
          </a:p>
        </p:txBody>
      </p:sp>
      <p:sp>
        <p:nvSpPr>
          <p:cNvPr id="5" name="Rectangle 10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E72FC40-BA65-4A86-8DAC-7CB69408270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10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 dirty="0"/>
              <a:t>© 2010 Capgemini - All rights reserved</a:t>
            </a:r>
            <a:endParaRPr lang="en-US" dirty="0"/>
          </a:p>
        </p:txBody>
      </p:sp>
      <p:sp>
        <p:nvSpPr>
          <p:cNvPr id="5" name="Rectangle 10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EC280CA-6467-46D3-8E6D-78E96455CC8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44475" y="1265238"/>
            <a:ext cx="4279900" cy="48609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76775" y="1265238"/>
            <a:ext cx="4281488" cy="48609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10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 dirty="0"/>
              <a:t>© 2010 Capgemini - All rights reserved</a:t>
            </a:r>
            <a:endParaRPr lang="en-US" dirty="0"/>
          </a:p>
        </p:txBody>
      </p:sp>
      <p:sp>
        <p:nvSpPr>
          <p:cNvPr id="6" name="Rectangle 10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93D6B4-98C0-48FC-92BE-3509B600C61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10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 dirty="0"/>
              <a:t>© 2010 Capgemini - All rights reserved</a:t>
            </a:r>
            <a:endParaRPr lang="en-US" dirty="0"/>
          </a:p>
        </p:txBody>
      </p:sp>
      <p:sp>
        <p:nvSpPr>
          <p:cNvPr id="8" name="Rectangle 10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ED565F7-0839-4A7B-B3CC-C8DD0CD2058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10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 dirty="0"/>
              <a:t>© 2010 Capgemini - All rights reserved</a:t>
            </a:r>
            <a:endParaRPr lang="en-US" dirty="0"/>
          </a:p>
        </p:txBody>
      </p:sp>
      <p:sp>
        <p:nvSpPr>
          <p:cNvPr id="4" name="Rectangle 10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2681CC5-53B3-4CEB-A21C-A6B122A25B3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 dirty="0"/>
              <a:t>© 2010 Capgemini - All rights reserved</a:t>
            </a:r>
            <a:endParaRPr lang="en-US" dirty="0"/>
          </a:p>
        </p:txBody>
      </p:sp>
      <p:sp>
        <p:nvSpPr>
          <p:cNvPr id="3" name="Rectangle 10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90B3B4D-6A6E-4577-80C0-9AEB1A69BD0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0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 dirty="0"/>
              <a:t>© 2010 Capgemini - All rights reserved</a:t>
            </a:r>
            <a:endParaRPr lang="en-US" dirty="0"/>
          </a:p>
        </p:txBody>
      </p:sp>
      <p:sp>
        <p:nvSpPr>
          <p:cNvPr id="6" name="Rectangle 10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C847F39-586C-4F30-91CC-44F2D51FFEE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0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 dirty="0"/>
              <a:t>© 2010 Capgemini - All rights reserved</a:t>
            </a:r>
            <a:endParaRPr lang="en-US" dirty="0"/>
          </a:p>
        </p:txBody>
      </p:sp>
      <p:sp>
        <p:nvSpPr>
          <p:cNvPr id="6" name="Rectangle 10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4D326F6-A79F-44C9-9D70-349132F8478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7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57" name="Rectangle 101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77050" y="6686550"/>
            <a:ext cx="1836738" cy="103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36000" tIns="0" rIns="45720" bIns="0" numCol="1" anchor="ctr" anchorCtr="0" compatLnSpc="1">
            <a:prstTxWarp prst="textNoShape">
              <a:avLst/>
            </a:prstTxWarp>
            <a:spAutoFit/>
          </a:bodyPr>
          <a:lstStyle>
            <a:lvl1pPr algn="r" eaLnBrk="0" hangingPunct="0">
              <a:lnSpc>
                <a:spcPct val="85000"/>
              </a:lnSpc>
              <a:defRPr sz="800" b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fr-FR" dirty="0"/>
              <a:t>© 2010 Capgemini - All rights reserved</a:t>
            </a:r>
            <a:endParaRPr lang="en-US" dirty="0"/>
          </a:p>
        </p:txBody>
      </p:sp>
      <p:sp>
        <p:nvSpPr>
          <p:cNvPr id="45159" name="Rectangle 10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69350" y="6673850"/>
            <a:ext cx="238125" cy="130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36000" tIns="0" rIns="45720" bIns="0" numCol="1" anchor="ctr" anchorCtr="0" compatLnSpc="1">
            <a:prstTxWarp prst="textNoShape">
              <a:avLst/>
            </a:prstTxWarp>
            <a:spAutoFit/>
          </a:bodyPr>
          <a:lstStyle>
            <a:lvl1pPr algn="r" eaLnBrk="0" hangingPunct="0">
              <a:lnSpc>
                <a:spcPct val="85000"/>
              </a:lnSpc>
              <a:defRPr sz="1000">
                <a:solidFill>
                  <a:srgbClr val="000000"/>
                </a:solidFill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fld id="{DA7989BE-E6B4-474D-BF76-99F91247D79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45138" name="Line 82"/>
          <p:cNvSpPr>
            <a:spLocks noChangeShapeType="1"/>
          </p:cNvSpPr>
          <p:nvPr/>
        </p:nvSpPr>
        <p:spPr bwMode="auto">
          <a:xfrm>
            <a:off x="1588" y="776288"/>
            <a:ext cx="9142412" cy="0"/>
          </a:xfrm>
          <a:prstGeom prst="line">
            <a:avLst/>
          </a:prstGeom>
          <a:noFill/>
          <a:ln w="25400">
            <a:solidFill>
              <a:schemeClr val="folHlink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0" hangingPunct="0">
              <a:lnSpc>
                <a:spcPct val="85000"/>
              </a:lnSpc>
              <a:defRPr/>
            </a:pPr>
            <a:endParaRPr lang="en-US">
              <a:ea typeface="+mn-ea"/>
              <a:cs typeface="+mn-cs"/>
            </a:endParaRPr>
          </a:p>
        </p:txBody>
      </p:sp>
      <p:sp>
        <p:nvSpPr>
          <p:cNvPr id="1030" name="Rectangle 134"/>
          <p:cNvSpPr>
            <a:spLocks noGrp="1" noChangeArrowheads="1"/>
          </p:cNvSpPr>
          <p:nvPr>
            <p:ph type="title"/>
          </p:nvPr>
        </p:nvSpPr>
        <p:spPr bwMode="auto">
          <a:xfrm>
            <a:off x="244475" y="136525"/>
            <a:ext cx="8713788" cy="549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title style</a:t>
            </a:r>
          </a:p>
        </p:txBody>
      </p:sp>
      <p:sp>
        <p:nvSpPr>
          <p:cNvPr id="1031" name="Rectangle 135"/>
          <p:cNvSpPr>
            <a:spLocks noGrp="1" noChangeArrowheads="1"/>
          </p:cNvSpPr>
          <p:nvPr>
            <p:ph type="body" idx="1"/>
          </p:nvPr>
        </p:nvSpPr>
        <p:spPr bwMode="auto">
          <a:xfrm>
            <a:off x="244475" y="1265238"/>
            <a:ext cx="8713788" cy="4860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</a:p>
        </p:txBody>
      </p:sp>
      <p:pic>
        <p:nvPicPr>
          <p:cNvPr id="1032" name="Picture 138" descr="OK_Capgemini"/>
          <p:cNvPicPr>
            <a:picLocks noChangeAspect="1" noChangeArrowheads="1"/>
          </p:cNvPicPr>
          <p:nvPr/>
        </p:nvPicPr>
        <p:blipFill>
          <a:blip r:embed="rId1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58750" y="6392863"/>
            <a:ext cx="1439863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7" r:id="rId2"/>
    <p:sldLayoutId id="2147483666" r:id="rId3"/>
    <p:sldLayoutId id="2147483665" r:id="rId4"/>
    <p:sldLayoutId id="2147483664" r:id="rId5"/>
    <p:sldLayoutId id="2147483663" r:id="rId6"/>
    <p:sldLayoutId id="2147483662" r:id="rId7"/>
    <p:sldLayoutId id="2147483661" r:id="rId8"/>
    <p:sldLayoutId id="2147483660" r:id="rId9"/>
    <p:sldLayoutId id="2147483659" r:id="rId10"/>
    <p:sldLayoutId id="2147483658" r:id="rId11"/>
    <p:sldLayoutId id="2147483657" r:id="rId12"/>
    <p:sldLayoutId id="2147483656" r:id="rId13"/>
    <p:sldLayoutId id="2147483655" r:id="rId14"/>
    <p:sldLayoutId id="2147483654" r:id="rId15"/>
  </p:sldLayoutIdLst>
  <p:transition>
    <p:wipe dir="r"/>
  </p:transition>
  <p:hf hdr="0" ft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 Narrow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 Narrow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 Narrow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 Narrow" pitchFamily="34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 Narrow" pitchFamily="34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 Narrow" pitchFamily="34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 Narrow" pitchFamily="34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 Narrow" pitchFamily="34" charset="0"/>
        </a:defRPr>
      </a:lvl9pPr>
    </p:titleStyle>
    <p:bodyStyle>
      <a:lvl1pPr marL="342900" indent="-342900" algn="l" rtl="0" eaLnBrk="0" fontAlgn="base" hangingPunct="0">
        <a:spcBef>
          <a:spcPct val="0"/>
        </a:spcBef>
        <a:spcAft>
          <a:spcPct val="20000"/>
        </a:spcAft>
        <a:buClr>
          <a:schemeClr val="accent2"/>
        </a:buClr>
        <a:buFont typeface="Wingdings" pitchFamily="2" charset="2"/>
        <a:defRPr>
          <a:solidFill>
            <a:schemeClr val="tx1"/>
          </a:solidFill>
          <a:latin typeface="+mn-lt"/>
          <a:ea typeface="+mn-ea"/>
          <a:cs typeface="+mn-cs"/>
        </a:defRPr>
      </a:lvl1pPr>
      <a:lvl2pPr marL="163513" indent="-161925" algn="l" rtl="0" eaLnBrk="0" fontAlgn="base" hangingPunct="0">
        <a:spcBef>
          <a:spcPct val="0"/>
        </a:spcBef>
        <a:spcAft>
          <a:spcPct val="20000"/>
        </a:spcAft>
        <a:buClr>
          <a:schemeClr val="tx2"/>
        </a:buClr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2pPr>
      <a:lvl3pPr marL="344488" indent="-179388" algn="l" rtl="0" eaLnBrk="0" fontAlgn="base" hangingPunct="0">
        <a:spcBef>
          <a:spcPct val="0"/>
        </a:spcBef>
        <a:spcAft>
          <a:spcPct val="20000"/>
        </a:spcAft>
        <a:buClr>
          <a:schemeClr val="tx2"/>
        </a:buClr>
        <a:buChar char="•"/>
        <a:defRPr sz="1400">
          <a:solidFill>
            <a:schemeClr val="tx1"/>
          </a:solidFill>
          <a:latin typeface="+mn-lt"/>
        </a:defRPr>
      </a:lvl3pPr>
      <a:lvl4pPr marL="525463" indent="-179388" algn="l" rtl="0" eaLnBrk="0" fontAlgn="base" hangingPunct="0">
        <a:spcBef>
          <a:spcPct val="0"/>
        </a:spcBef>
        <a:spcAft>
          <a:spcPct val="20000"/>
        </a:spcAft>
        <a:buClr>
          <a:schemeClr val="tx2"/>
        </a:buClr>
        <a:buFont typeface="Symbol" pitchFamily="18" charset="2"/>
        <a:buChar char="-"/>
        <a:defRPr sz="1400">
          <a:solidFill>
            <a:schemeClr val="tx1"/>
          </a:solidFill>
          <a:latin typeface="+mn-lt"/>
        </a:defRPr>
      </a:lvl4pPr>
      <a:lvl5pPr marL="687388" indent="-160338" algn="l" rtl="0" eaLnBrk="0" fontAlgn="base" hangingPunct="0">
        <a:spcBef>
          <a:spcPct val="0"/>
        </a:spcBef>
        <a:spcAft>
          <a:spcPct val="20000"/>
        </a:spcAft>
        <a:buClr>
          <a:schemeClr val="tx2"/>
        </a:buClr>
        <a:buFont typeface="Wingdings" pitchFamily="2" charset="2"/>
        <a:buChar char="§"/>
        <a:defRPr sz="1400">
          <a:solidFill>
            <a:schemeClr val="tx1"/>
          </a:solidFill>
          <a:latin typeface="+mn-lt"/>
        </a:defRPr>
      </a:lvl5pPr>
      <a:lvl6pPr marL="1144588" indent="-160338" algn="l" rtl="0" eaLnBrk="0" fontAlgn="base" hangingPunct="0">
        <a:spcBef>
          <a:spcPct val="0"/>
        </a:spcBef>
        <a:spcAft>
          <a:spcPct val="20000"/>
        </a:spcAft>
        <a:buClr>
          <a:schemeClr val="tx2"/>
        </a:buClr>
        <a:buFont typeface="Wingdings" pitchFamily="2" charset="2"/>
        <a:buChar char="§"/>
        <a:defRPr sz="1400">
          <a:solidFill>
            <a:schemeClr val="tx1"/>
          </a:solidFill>
          <a:latin typeface="+mn-lt"/>
        </a:defRPr>
      </a:lvl6pPr>
      <a:lvl7pPr marL="1601788" indent="-160338" algn="l" rtl="0" eaLnBrk="0" fontAlgn="base" hangingPunct="0">
        <a:spcBef>
          <a:spcPct val="0"/>
        </a:spcBef>
        <a:spcAft>
          <a:spcPct val="20000"/>
        </a:spcAft>
        <a:buClr>
          <a:schemeClr val="tx2"/>
        </a:buClr>
        <a:buFont typeface="Wingdings" pitchFamily="2" charset="2"/>
        <a:buChar char="§"/>
        <a:defRPr sz="1400">
          <a:solidFill>
            <a:schemeClr val="tx1"/>
          </a:solidFill>
          <a:latin typeface="+mn-lt"/>
        </a:defRPr>
      </a:lvl7pPr>
      <a:lvl8pPr marL="2058988" indent="-160338" algn="l" rtl="0" eaLnBrk="0" fontAlgn="base" hangingPunct="0">
        <a:spcBef>
          <a:spcPct val="0"/>
        </a:spcBef>
        <a:spcAft>
          <a:spcPct val="20000"/>
        </a:spcAft>
        <a:buClr>
          <a:schemeClr val="tx2"/>
        </a:buClr>
        <a:buFont typeface="Wingdings" pitchFamily="2" charset="2"/>
        <a:buChar char="§"/>
        <a:defRPr sz="1400">
          <a:solidFill>
            <a:schemeClr val="tx1"/>
          </a:solidFill>
          <a:latin typeface="+mn-lt"/>
        </a:defRPr>
      </a:lvl8pPr>
      <a:lvl9pPr marL="2516188" indent="-160338" algn="l" rtl="0" eaLnBrk="0" fontAlgn="base" hangingPunct="0">
        <a:spcBef>
          <a:spcPct val="0"/>
        </a:spcBef>
        <a:spcAft>
          <a:spcPct val="20000"/>
        </a:spcAft>
        <a:buClr>
          <a:schemeClr val="tx2"/>
        </a:buClr>
        <a:buFont typeface="Wingdings" pitchFamily="2" charset="2"/>
        <a:buChar char="§"/>
        <a:defRPr sz="14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5.png"/><Relationship Id="rId4" Type="http://schemas.openxmlformats.org/officeDocument/2006/relationships/image" Target="../media/image64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4"/>
          <p:cNvSpPr>
            <a:spLocks noGrp="1" noChangeArrowheads="1"/>
          </p:cNvSpPr>
          <p:nvPr>
            <p:ph type="ctrTitle"/>
          </p:nvPr>
        </p:nvSpPr>
        <p:spPr>
          <a:xfrm>
            <a:off x="0" y="2014935"/>
            <a:ext cx="8391525" cy="615553"/>
          </a:xfrm>
        </p:spPr>
        <p:txBody>
          <a:bodyPr/>
          <a:lstStyle/>
          <a:p>
            <a:r>
              <a:rPr lang="en-US" altLang="zh-CN" smtClean="0">
                <a:ea typeface="宋体" charset="-122"/>
              </a:rPr>
              <a:t>Version</a:t>
            </a:r>
            <a:endParaRPr lang="en-US" altLang="zh-CN" dirty="0" smtClean="0">
              <a:ea typeface="宋体" charset="-122"/>
            </a:endParaRPr>
          </a:p>
        </p:txBody>
      </p:sp>
      <p:sp>
        <p:nvSpPr>
          <p:cNvPr id="19458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0" y="2795588"/>
            <a:ext cx="5367338" cy="461665"/>
          </a:xfrm>
        </p:spPr>
        <p:txBody>
          <a:bodyPr/>
          <a:lstStyle/>
          <a:p>
            <a:pPr marL="0" indent="0"/>
            <a:r>
              <a:rPr lang="en-US" altLang="zh-CN" dirty="0" smtClean="0">
                <a:ea typeface="宋体" charset="-122"/>
              </a:rPr>
              <a:t>June 2011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Creation Procedure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92188" y="1592263"/>
            <a:ext cx="7874000" cy="4337050"/>
          </a:xfrm>
        </p:spPr>
        <p:txBody>
          <a:bodyPr/>
          <a:lstStyle/>
          <a:p>
            <a:pPr eaLnBrk="1" hangingPunct="1"/>
            <a:endParaRPr lang="en-US" smtClean="0"/>
          </a:p>
        </p:txBody>
      </p:sp>
      <p:pic>
        <p:nvPicPr>
          <p:cNvPr id="20485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956425" y="3479800"/>
            <a:ext cx="1044575" cy="20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/>
          <p:cNvPicPr/>
          <p:nvPr/>
        </p:nvPicPr>
        <p:blipFill>
          <a:blip r:embed="rId3" cstate="print"/>
          <a:srcRect t="3419" r="48718" b="54986"/>
          <a:stretch>
            <a:fillRect/>
          </a:stretch>
        </p:blipFill>
        <p:spPr bwMode="auto">
          <a:xfrm>
            <a:off x="1524000" y="1781810"/>
            <a:ext cx="6979920" cy="37807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 bwMode="auto">
          <a:xfrm>
            <a:off x="1341120" y="2499360"/>
            <a:ext cx="3230880" cy="487680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657600" y="4297680"/>
            <a:ext cx="48463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This is an invalid ID for creating a Version</a:t>
            </a:r>
            <a:endParaRPr lang="en-US" sz="1600" dirty="0">
              <a:solidFill>
                <a:srgbClr val="FF0000"/>
              </a:solidFill>
            </a:endParaRPr>
          </a:p>
        </p:txBody>
      </p:sp>
      <p:cxnSp>
        <p:nvCxnSpPr>
          <p:cNvPr id="10" name="Straight Arrow Connector 9"/>
          <p:cNvCxnSpPr/>
          <p:nvPr/>
        </p:nvCxnSpPr>
        <p:spPr bwMode="auto">
          <a:xfrm>
            <a:off x="3657600" y="2727960"/>
            <a:ext cx="914400" cy="156972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Creation Procedure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92188" y="1592263"/>
            <a:ext cx="7874000" cy="4337050"/>
          </a:xfrm>
        </p:spPr>
        <p:txBody>
          <a:bodyPr/>
          <a:lstStyle/>
          <a:p>
            <a:pPr eaLnBrk="1" hangingPunct="1"/>
            <a:endParaRPr lang="en-US" smtClean="0"/>
          </a:p>
        </p:txBody>
      </p:sp>
      <p:pic>
        <p:nvPicPr>
          <p:cNvPr id="21509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10125" y="2720975"/>
            <a:ext cx="895350" cy="171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/>
          <p:cNvPicPr/>
          <p:nvPr/>
        </p:nvPicPr>
        <p:blipFill>
          <a:blip r:embed="rId3" cstate="print"/>
          <a:srcRect t="5983" r="53526" b="24217"/>
          <a:stretch>
            <a:fillRect/>
          </a:stretch>
        </p:blipFill>
        <p:spPr bwMode="auto">
          <a:xfrm>
            <a:off x="1316354" y="1332547"/>
            <a:ext cx="6867525" cy="48396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 bwMode="auto">
          <a:xfrm>
            <a:off x="1316354" y="1592263"/>
            <a:ext cx="3088006" cy="510857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617720" y="3124200"/>
            <a:ext cx="42484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This is a valid ID for creating a Version</a:t>
            </a:r>
            <a:endParaRPr lang="en-US" sz="1600" dirty="0">
              <a:solidFill>
                <a:srgbClr val="FF0000"/>
              </a:solidFill>
            </a:endParaRPr>
          </a:p>
        </p:txBody>
      </p:sp>
      <p:cxnSp>
        <p:nvCxnSpPr>
          <p:cNvPr id="10" name="Straight Arrow Connector 9"/>
          <p:cNvCxnSpPr/>
          <p:nvPr/>
        </p:nvCxnSpPr>
        <p:spPr bwMode="auto">
          <a:xfrm>
            <a:off x="3413760" y="1874520"/>
            <a:ext cx="2291715" cy="12496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Execution Procedure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92188" y="1592263"/>
            <a:ext cx="7874000" cy="4337050"/>
          </a:xfrm>
        </p:spPr>
        <p:txBody>
          <a:bodyPr/>
          <a:lstStyle/>
          <a:p>
            <a:pPr eaLnBrk="1" hangingPunct="1"/>
            <a:r>
              <a:rPr lang="en-US" dirty="0" smtClean="0"/>
              <a:t>For opening the version, enter </a:t>
            </a:r>
            <a:r>
              <a:rPr lang="en-US" dirty="0" smtClean="0"/>
              <a:t>&lt;</a:t>
            </a:r>
            <a:r>
              <a:rPr lang="en-US" dirty="0" smtClean="0"/>
              <a:t>Application name</a:t>
            </a:r>
            <a:r>
              <a:rPr lang="en-US" dirty="0" smtClean="0"/>
              <a:t>&gt;,&lt;version name&gt; </a:t>
            </a:r>
            <a:r>
              <a:rPr lang="en-US" dirty="0" smtClean="0"/>
              <a:t>in command line and click </a:t>
            </a:r>
            <a:r>
              <a:rPr lang="en-US" dirty="0" smtClean="0"/>
              <a:t>“New deal icon” for automatic ID generation</a:t>
            </a:r>
          </a:p>
        </p:txBody>
      </p:sp>
      <p:pic>
        <p:nvPicPr>
          <p:cNvPr id="22533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49925" y="4181475"/>
            <a:ext cx="981075" cy="187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/>
          <p:cNvPicPr/>
          <p:nvPr/>
        </p:nvPicPr>
        <p:blipFill>
          <a:blip r:embed="rId3" cstate="print"/>
          <a:srcRect t="2564" r="48237" b="57835"/>
          <a:stretch>
            <a:fillRect/>
          </a:stretch>
        </p:blipFill>
        <p:spPr bwMode="auto">
          <a:xfrm>
            <a:off x="1266824" y="2614612"/>
            <a:ext cx="6688456" cy="31623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 bwMode="auto">
          <a:xfrm>
            <a:off x="3596640" y="4368800"/>
            <a:ext cx="396240" cy="355600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1266824" y="3291840"/>
            <a:ext cx="1826896" cy="426720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Version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92188" y="1592263"/>
            <a:ext cx="7874000" cy="4337050"/>
          </a:xfrm>
        </p:spPr>
        <p:txBody>
          <a:bodyPr/>
          <a:lstStyle/>
          <a:p>
            <a:pPr eaLnBrk="1" hangingPunct="1"/>
            <a:endParaRPr lang="en-US" dirty="0" smtClean="0"/>
          </a:p>
        </p:txBody>
      </p:sp>
      <p:pic>
        <p:nvPicPr>
          <p:cNvPr id="24581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54525" y="1882775"/>
            <a:ext cx="895350" cy="171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/>
          <p:cNvPicPr/>
          <p:nvPr/>
        </p:nvPicPr>
        <p:blipFill>
          <a:blip r:embed="rId3" cstate="print"/>
          <a:srcRect t="6838" r="56571" b="8832"/>
          <a:stretch>
            <a:fillRect/>
          </a:stretch>
        </p:blipFill>
        <p:spPr bwMode="auto">
          <a:xfrm>
            <a:off x="1544002" y="1165860"/>
            <a:ext cx="5435918" cy="50215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Version – Fields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1040" y="1063625"/>
            <a:ext cx="7874000" cy="4337050"/>
          </a:xfrm>
        </p:spPr>
        <p:txBody>
          <a:bodyPr/>
          <a:lstStyle/>
          <a:p>
            <a:pPr eaLnBrk="1" hangingPunct="1"/>
            <a:r>
              <a:rPr lang="en-US" dirty="0" smtClean="0"/>
              <a:t>Print Only </a:t>
            </a:r>
          </a:p>
          <a:p>
            <a:pPr lvl="1" eaLnBrk="1" hangingPunct="1"/>
            <a:r>
              <a:rPr lang="en-US" dirty="0" smtClean="0"/>
              <a:t>Indicates whether version being created is to be used for printed report or online screen</a:t>
            </a:r>
          </a:p>
          <a:p>
            <a:pPr lvl="1" eaLnBrk="1" hangingPunct="1">
              <a:buNone/>
            </a:pPr>
            <a:endParaRPr lang="en-US" dirty="0" smtClean="0"/>
          </a:p>
          <a:p>
            <a:pPr eaLnBrk="1" hangingPunct="1"/>
            <a:endParaRPr lang="en-US" dirty="0" smtClean="0"/>
          </a:p>
          <a:p>
            <a:pPr eaLnBrk="1" hangingPunct="1"/>
            <a:endParaRPr lang="en-US" dirty="0" smtClean="0"/>
          </a:p>
        </p:txBody>
      </p:sp>
      <p:pic>
        <p:nvPicPr>
          <p:cNvPr id="25605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38725" y="3990975"/>
            <a:ext cx="1031875" cy="19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/>
          <p:cNvPicPr/>
          <p:nvPr/>
        </p:nvPicPr>
        <p:blipFill>
          <a:blip r:embed="rId3" cstate="print"/>
          <a:srcRect t="6838" r="56571" b="8832"/>
          <a:stretch>
            <a:fillRect/>
          </a:stretch>
        </p:blipFill>
        <p:spPr bwMode="auto">
          <a:xfrm>
            <a:off x="1336357" y="2232660"/>
            <a:ext cx="4734243" cy="39852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 bwMode="auto">
          <a:xfrm>
            <a:off x="1336357" y="2499360"/>
            <a:ext cx="2915603" cy="228600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Version – Field – ‘Print Only’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388" y="1143000"/>
            <a:ext cx="7874000" cy="4337050"/>
          </a:xfrm>
        </p:spPr>
        <p:txBody>
          <a:bodyPr/>
          <a:lstStyle/>
          <a:p>
            <a:pPr eaLnBrk="1" hangingPunct="1"/>
            <a:r>
              <a:rPr lang="en-US" dirty="0" smtClean="0"/>
              <a:t>To print the record, open the record in See mode </a:t>
            </a:r>
          </a:p>
          <a:p>
            <a:pPr eaLnBrk="1" hangingPunct="1"/>
            <a:r>
              <a:rPr lang="en-US" dirty="0" smtClean="0"/>
              <a:t>Select “Local Print” from the “More Actions” menu</a:t>
            </a:r>
          </a:p>
        </p:txBody>
      </p:sp>
      <p:pic>
        <p:nvPicPr>
          <p:cNvPr id="5" name="Picture 4"/>
          <p:cNvPicPr/>
          <p:nvPr/>
        </p:nvPicPr>
        <p:blipFill>
          <a:blip r:embed="rId2" cstate="print"/>
          <a:srcRect t="3134" r="58333" b="9402"/>
          <a:stretch>
            <a:fillRect/>
          </a:stretch>
        </p:blipFill>
        <p:spPr bwMode="auto">
          <a:xfrm>
            <a:off x="1413510" y="1966912"/>
            <a:ext cx="4301490" cy="41595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Version – Field – ‘Print Only’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55320" y="1112520"/>
            <a:ext cx="7874000" cy="4337050"/>
          </a:xfrm>
        </p:spPr>
        <p:txBody>
          <a:bodyPr/>
          <a:lstStyle/>
          <a:p>
            <a:pPr eaLnBrk="1" hangingPunct="1"/>
            <a:r>
              <a:rPr lang="en-US" dirty="0" smtClean="0"/>
              <a:t>Pop-up appears as shown, on selecting ‘Local Print’</a:t>
            </a:r>
          </a:p>
        </p:txBody>
      </p:sp>
      <p:pic>
        <p:nvPicPr>
          <p:cNvPr id="28677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97325" y="2517775"/>
            <a:ext cx="895350" cy="21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/>
          <p:cNvPicPr/>
          <p:nvPr/>
        </p:nvPicPr>
        <p:blipFill>
          <a:blip r:embed="rId3" cstate="print"/>
          <a:srcRect t="2849" r="36218" b="8832"/>
          <a:stretch>
            <a:fillRect/>
          </a:stretch>
        </p:blipFill>
        <p:spPr bwMode="auto">
          <a:xfrm>
            <a:off x="1101724" y="1693544"/>
            <a:ext cx="6426835" cy="437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Version – Fields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92188" y="1592263"/>
            <a:ext cx="7874000" cy="4337050"/>
          </a:xfrm>
        </p:spPr>
        <p:txBody>
          <a:bodyPr/>
          <a:lstStyle/>
          <a:p>
            <a:pPr eaLnBrk="1" hangingPunct="1"/>
            <a:r>
              <a:rPr lang="en-US" smtClean="0"/>
              <a:t>Records Per Page</a:t>
            </a:r>
          </a:p>
          <a:p>
            <a:pPr lvl="1" eaLnBrk="1" hangingPunct="1"/>
            <a:r>
              <a:rPr lang="en-US" smtClean="0"/>
              <a:t>Indicates number of records to be displayed per page</a:t>
            </a:r>
          </a:p>
          <a:p>
            <a:pPr lvl="1" eaLnBrk="1" hangingPunct="1"/>
            <a:r>
              <a:rPr lang="en-US" smtClean="0"/>
              <a:t>Possible input:</a:t>
            </a:r>
          </a:p>
          <a:p>
            <a:pPr lvl="2" eaLnBrk="1" hangingPunct="1"/>
            <a:r>
              <a:rPr lang="en-US" smtClean="0"/>
              <a:t>1 – Displays one record per page</a:t>
            </a:r>
          </a:p>
          <a:p>
            <a:pPr lvl="2" eaLnBrk="1" hangingPunct="1"/>
            <a:r>
              <a:rPr lang="en-US" smtClean="0"/>
              <a:t>MULTI – Displays multiple records per page. E.g. input of the exchange rates of various currencies on one single screen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Version – Fields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31520" y="1173480"/>
            <a:ext cx="7874000" cy="4337050"/>
          </a:xfrm>
        </p:spPr>
        <p:txBody>
          <a:bodyPr/>
          <a:lstStyle/>
          <a:p>
            <a:pPr eaLnBrk="1" hangingPunct="1"/>
            <a:r>
              <a:rPr lang="en-US" dirty="0" smtClean="0"/>
              <a:t>Fields Per Line</a:t>
            </a:r>
          </a:p>
          <a:p>
            <a:pPr lvl="1" eaLnBrk="1" hangingPunct="1"/>
            <a:r>
              <a:rPr lang="en-US" dirty="0" smtClean="0"/>
              <a:t>Indicates no. of fields to be displayed per line</a:t>
            </a:r>
          </a:p>
          <a:p>
            <a:pPr lvl="1" eaLnBrk="1" hangingPunct="1"/>
            <a:r>
              <a:rPr lang="en-US" dirty="0" smtClean="0"/>
              <a:t>Possible input are:</a:t>
            </a:r>
          </a:p>
          <a:p>
            <a:pPr lvl="2" eaLnBrk="1" hangingPunct="1"/>
            <a:r>
              <a:rPr lang="en-US" dirty="0" smtClean="0"/>
              <a:t>1 – Display only one field per line</a:t>
            </a:r>
          </a:p>
          <a:p>
            <a:pPr lvl="2" eaLnBrk="1" hangingPunct="1"/>
            <a:r>
              <a:rPr lang="en-US" dirty="0" smtClean="0"/>
              <a:t>MULTI – Displays multiple fields per line</a:t>
            </a:r>
          </a:p>
          <a:p>
            <a:pPr eaLnBrk="1" hangingPunct="1"/>
            <a:r>
              <a:rPr lang="en-US" dirty="0" smtClean="0"/>
              <a:t>Screen shot shows display of multiple fields per line</a:t>
            </a:r>
          </a:p>
        </p:txBody>
      </p:sp>
      <p:pic>
        <p:nvPicPr>
          <p:cNvPr id="30725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54725" y="4968875"/>
            <a:ext cx="1044575" cy="20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/>
          <p:cNvPicPr/>
          <p:nvPr/>
        </p:nvPicPr>
        <p:blipFill>
          <a:blip r:embed="rId3" cstate="print"/>
          <a:srcRect t="6838" r="35256" b="60114"/>
          <a:stretch>
            <a:fillRect/>
          </a:stretch>
        </p:blipFill>
        <p:spPr bwMode="auto">
          <a:xfrm>
            <a:off x="1184910" y="3311524"/>
            <a:ext cx="6374130" cy="27235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Version – Fields</a:t>
            </a:r>
          </a:p>
        </p:txBody>
      </p:sp>
      <p:sp>
        <p:nvSpPr>
          <p:cNvPr id="31747" name="Content Placeholder 2"/>
          <p:cNvSpPr>
            <a:spLocks noGrp="1"/>
          </p:cNvSpPr>
          <p:nvPr>
            <p:ph idx="1"/>
          </p:nvPr>
        </p:nvSpPr>
        <p:spPr>
          <a:xfrm>
            <a:off x="808038" y="1264920"/>
            <a:ext cx="7874000" cy="4638675"/>
          </a:xfrm>
        </p:spPr>
        <p:txBody>
          <a:bodyPr/>
          <a:lstStyle/>
          <a:p>
            <a:r>
              <a:rPr lang="en-US" dirty="0" smtClean="0"/>
              <a:t>If ‘Records Per Page’ is Multi, then ‘</a:t>
            </a:r>
            <a:r>
              <a:rPr lang="en-US" dirty="0" smtClean="0"/>
              <a:t>F</a:t>
            </a:r>
            <a:r>
              <a:rPr lang="en-US" dirty="0" smtClean="0"/>
              <a:t>ields Per Line’ should also be Multi.</a:t>
            </a:r>
            <a:endParaRPr lang="en-US" dirty="0" smtClean="0"/>
          </a:p>
        </p:txBody>
      </p:sp>
      <p:pic>
        <p:nvPicPr>
          <p:cNvPr id="31749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18025" y="2187575"/>
            <a:ext cx="1006475" cy="19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/>
          <p:cNvPicPr/>
          <p:nvPr/>
        </p:nvPicPr>
        <p:blipFill>
          <a:blip r:embed="rId3" cstate="print"/>
          <a:srcRect r="55288" b="62963"/>
          <a:stretch>
            <a:fillRect/>
          </a:stretch>
        </p:blipFill>
        <p:spPr bwMode="auto">
          <a:xfrm>
            <a:off x="1174750" y="1958975"/>
            <a:ext cx="7207250" cy="39446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7"/>
          <p:cNvSpPr/>
          <p:nvPr/>
        </p:nvSpPr>
        <p:spPr bwMode="auto">
          <a:xfrm>
            <a:off x="1174750" y="3078480"/>
            <a:ext cx="3656330" cy="762000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151120" y="3261360"/>
            <a:ext cx="35309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FF0000"/>
                </a:solidFill>
              </a:rPr>
              <a:t>Error is thrown</a:t>
            </a:r>
            <a:endParaRPr lang="en-US" sz="1400" dirty="0">
              <a:solidFill>
                <a:srgbClr val="FF0000"/>
              </a:solidFill>
            </a:endParaRPr>
          </a:p>
        </p:txBody>
      </p:sp>
      <p:cxnSp>
        <p:nvCxnSpPr>
          <p:cNvPr id="11" name="Straight Arrow Connector 10"/>
          <p:cNvCxnSpPr>
            <a:endCxn id="9" idx="1"/>
          </p:cNvCxnSpPr>
          <p:nvPr/>
        </p:nvCxnSpPr>
        <p:spPr bwMode="auto">
          <a:xfrm flipV="1">
            <a:off x="4069080" y="3415249"/>
            <a:ext cx="1082040" cy="15388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</p:cSld>
  <p:clrMapOvr>
    <a:masterClrMapping/>
  </p:clrMapOvr>
  <p:transition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Objective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92188" y="1592263"/>
            <a:ext cx="7874000" cy="4337050"/>
          </a:xfrm>
        </p:spPr>
        <p:txBody>
          <a:bodyPr/>
          <a:lstStyle/>
          <a:p>
            <a:pPr eaLnBrk="1" hangingPunct="1"/>
            <a:r>
              <a:rPr lang="en-US" smtClean="0"/>
              <a:t>At the end of this session, participants will:</a:t>
            </a:r>
          </a:p>
          <a:p>
            <a:pPr lvl="1" eaLnBrk="1" hangingPunct="1"/>
            <a:r>
              <a:rPr lang="en-US" smtClean="0"/>
              <a:t>Know features of Version</a:t>
            </a:r>
          </a:p>
          <a:p>
            <a:pPr lvl="1" eaLnBrk="1" hangingPunct="1"/>
            <a:r>
              <a:rPr lang="en-US" smtClean="0"/>
              <a:t>Be able to create simple Version</a:t>
            </a:r>
          </a:p>
          <a:p>
            <a:pPr lvl="1" eaLnBrk="1" hangingPunct="1"/>
            <a:r>
              <a:rPr lang="en-US" smtClean="0"/>
              <a:t>Be able to add features to Version</a:t>
            </a:r>
          </a:p>
          <a:p>
            <a:pPr lvl="2" eaLnBrk="1" hangingPunct="1"/>
            <a:r>
              <a:rPr lang="en-US" smtClean="0"/>
              <a:t>Adding Header</a:t>
            </a:r>
          </a:p>
          <a:p>
            <a:pPr lvl="2" eaLnBrk="1" hangingPunct="1"/>
            <a:r>
              <a:rPr lang="en-US" smtClean="0"/>
              <a:t>Displaying Multiple fields per line</a:t>
            </a:r>
          </a:p>
          <a:p>
            <a:pPr lvl="2" eaLnBrk="1" hangingPunct="1"/>
            <a:r>
              <a:rPr lang="en-US" smtClean="0"/>
              <a:t>Adding Sub-heading</a:t>
            </a:r>
            <a:endParaRPr lang="en-US" sz="2400" smtClean="0"/>
          </a:p>
        </p:txBody>
      </p:sp>
    </p:spTree>
  </p:cSld>
  <p:clrMapOvr>
    <a:masterClrMapping/>
  </p:clrMapOvr>
  <p:transition>
    <p:wipe dir="r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Version – Fields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65468" y="1188720"/>
            <a:ext cx="7874000" cy="4337050"/>
          </a:xfrm>
        </p:spPr>
        <p:txBody>
          <a:bodyPr/>
          <a:lstStyle/>
          <a:p>
            <a:pPr eaLnBrk="1" hangingPunct="1"/>
            <a:r>
              <a:rPr lang="en-US" dirty="0" smtClean="0"/>
              <a:t>When Fields Per Line = 1, then ‘Text Char Max’ &amp; ‘Text’ becomes No Input fields</a:t>
            </a:r>
          </a:p>
        </p:txBody>
      </p:sp>
      <p:pic>
        <p:nvPicPr>
          <p:cNvPr id="32773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95725" y="2806700"/>
            <a:ext cx="895350" cy="136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/>
          <p:cNvPicPr/>
          <p:nvPr/>
        </p:nvPicPr>
        <p:blipFill>
          <a:blip r:embed="rId3" cstate="print"/>
          <a:srcRect r="56090" b="17094"/>
          <a:stretch>
            <a:fillRect/>
          </a:stretch>
        </p:blipFill>
        <p:spPr bwMode="auto">
          <a:xfrm>
            <a:off x="2181224" y="2043112"/>
            <a:ext cx="4661535" cy="40224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 bwMode="auto">
          <a:xfrm>
            <a:off x="2181224" y="2514600"/>
            <a:ext cx="3396616" cy="701040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1996440" y="5013960"/>
            <a:ext cx="4572000" cy="1051560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Version – Fields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92188" y="1592263"/>
            <a:ext cx="7874000" cy="4337050"/>
          </a:xfrm>
        </p:spPr>
        <p:txBody>
          <a:bodyPr/>
          <a:lstStyle/>
          <a:p>
            <a:pPr eaLnBrk="1" hangingPunct="1"/>
            <a:r>
              <a:rPr lang="en-US" smtClean="0"/>
              <a:t>Language Code – Indicates code of the language to be used in the Version</a:t>
            </a:r>
          </a:p>
          <a:p>
            <a:pPr eaLnBrk="1" hangingPunct="1"/>
            <a:r>
              <a:rPr lang="en-US" smtClean="0"/>
              <a:t>Hdr.</a:t>
            </a:r>
          </a:p>
          <a:p>
            <a:pPr lvl="1" eaLnBrk="1" hangingPunct="1"/>
            <a:r>
              <a:rPr lang="en-US" smtClean="0"/>
              <a:t>Allows display of heading for the version</a:t>
            </a:r>
          </a:p>
          <a:p>
            <a:pPr lvl="1" eaLnBrk="1" hangingPunct="1"/>
            <a:r>
              <a:rPr lang="en-US" smtClean="0"/>
              <a:t>Enables the first line of headings for columns 01 to 39 of the screen or printed report to be specified </a:t>
            </a:r>
          </a:p>
          <a:p>
            <a:pPr lvl="1" eaLnBrk="1" hangingPunct="1"/>
            <a:r>
              <a:rPr lang="en-US" smtClean="0"/>
              <a:t>This first heading line will appear on line number 2 in the header lines</a:t>
            </a:r>
          </a:p>
          <a:p>
            <a:pPr lvl="1" eaLnBrk="1" hangingPunct="1"/>
            <a:r>
              <a:rPr lang="en-US" smtClean="0"/>
              <a:t>Spaces will not be ignored</a:t>
            </a:r>
          </a:p>
          <a:p>
            <a:pPr eaLnBrk="1" hangingPunct="1"/>
            <a:endParaRPr lang="en-US" smtClean="0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Version – Fields – Hdr.</a:t>
            </a:r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92188" y="1592263"/>
            <a:ext cx="7874000" cy="4337050"/>
          </a:xfrm>
        </p:spPr>
        <p:txBody>
          <a:bodyPr/>
          <a:lstStyle/>
          <a:p>
            <a:pPr eaLnBrk="1" hangingPunct="1"/>
            <a:endParaRPr lang="en-US" smtClean="0"/>
          </a:p>
        </p:txBody>
      </p:sp>
      <p:pic>
        <p:nvPicPr>
          <p:cNvPr id="34822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391025" y="1920875"/>
            <a:ext cx="895350" cy="111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4823" name="Picture 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43525" y="5108575"/>
            <a:ext cx="895350" cy="98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7"/>
          <p:cNvPicPr/>
          <p:nvPr/>
        </p:nvPicPr>
        <p:blipFill>
          <a:blip r:embed="rId3" cstate="print"/>
          <a:srcRect r="63301" b="52137"/>
          <a:stretch>
            <a:fillRect/>
          </a:stretch>
        </p:blipFill>
        <p:spPr bwMode="auto">
          <a:xfrm>
            <a:off x="1025048" y="1074102"/>
            <a:ext cx="6731953" cy="253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8"/>
          <p:cNvSpPr/>
          <p:nvPr/>
        </p:nvSpPr>
        <p:spPr bwMode="auto">
          <a:xfrm>
            <a:off x="1086167" y="2331720"/>
            <a:ext cx="3226753" cy="228600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0" name="Picture 9"/>
          <p:cNvPicPr/>
          <p:nvPr/>
        </p:nvPicPr>
        <p:blipFill>
          <a:blip r:embed="rId4" cstate="print"/>
          <a:srcRect t="6838" r="68590" b="43874"/>
          <a:stretch>
            <a:fillRect/>
          </a:stretch>
        </p:blipFill>
        <p:spPr bwMode="auto">
          <a:xfrm>
            <a:off x="1025048" y="3824287"/>
            <a:ext cx="7036912" cy="24545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Rectangle 10"/>
          <p:cNvSpPr/>
          <p:nvPr/>
        </p:nvSpPr>
        <p:spPr bwMode="auto">
          <a:xfrm>
            <a:off x="1330007" y="4663440"/>
            <a:ext cx="1443673" cy="384175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Version – Fields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92188" y="1592263"/>
            <a:ext cx="7874000" cy="4337050"/>
          </a:xfrm>
        </p:spPr>
        <p:txBody>
          <a:bodyPr/>
          <a:lstStyle/>
          <a:p>
            <a:pPr eaLnBrk="1" hangingPunct="1"/>
            <a:r>
              <a:rPr lang="en-US" smtClean="0"/>
              <a:t>Field No. – Enter a valid field name </a:t>
            </a:r>
          </a:p>
          <a:p>
            <a:pPr eaLnBrk="1" hangingPunct="1"/>
            <a:r>
              <a:rPr lang="en-US" smtClean="0"/>
              <a:t>Column – Enter the column no. for display of field </a:t>
            </a:r>
          </a:p>
          <a:p>
            <a:pPr eaLnBrk="1" hangingPunct="1"/>
            <a:r>
              <a:rPr lang="en-US" smtClean="0"/>
              <a:t>Expansion </a:t>
            </a:r>
          </a:p>
          <a:p>
            <a:pPr lvl="1" eaLnBrk="1" hangingPunct="1"/>
            <a:r>
              <a:rPr lang="en-US" smtClean="0"/>
              <a:t>Indicate whether the field can be expanded </a:t>
            </a:r>
          </a:p>
          <a:p>
            <a:pPr lvl="1" eaLnBrk="1" hangingPunct="1"/>
            <a:r>
              <a:rPr lang="en-US" smtClean="0"/>
              <a:t>Applicable for multi-value and sub-value fields</a:t>
            </a:r>
          </a:p>
          <a:p>
            <a:pPr lvl="1" eaLnBrk="1" hangingPunct="1"/>
            <a:r>
              <a:rPr lang="en-US" smtClean="0"/>
              <a:t>Options:</a:t>
            </a:r>
          </a:p>
          <a:p>
            <a:pPr lvl="2" eaLnBrk="1" hangingPunct="1"/>
            <a:r>
              <a:rPr lang="en-US" smtClean="0"/>
              <a:t>Blank -&gt; Allow expansion</a:t>
            </a:r>
          </a:p>
          <a:p>
            <a:pPr lvl="2" eaLnBrk="1" hangingPunct="1"/>
            <a:r>
              <a:rPr lang="en-US" smtClean="0"/>
              <a:t>NO -&gt; Prevents expansion of multi-value field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Version – Fields</a:t>
            </a:r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92188" y="1592263"/>
            <a:ext cx="7874000" cy="4337050"/>
          </a:xfrm>
        </p:spPr>
        <p:txBody>
          <a:bodyPr/>
          <a:lstStyle/>
          <a:p>
            <a:pPr eaLnBrk="1" hangingPunct="1"/>
            <a:endParaRPr lang="en-US" smtClean="0"/>
          </a:p>
        </p:txBody>
      </p:sp>
      <p:pic>
        <p:nvPicPr>
          <p:cNvPr id="36869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64025" y="1933575"/>
            <a:ext cx="981075" cy="174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/>
          <p:cNvPicPr/>
          <p:nvPr/>
        </p:nvPicPr>
        <p:blipFill>
          <a:blip r:embed="rId3" cstate="print"/>
          <a:srcRect t="3134" r="50962" b="23647"/>
          <a:stretch>
            <a:fillRect/>
          </a:stretch>
        </p:blipFill>
        <p:spPr bwMode="auto">
          <a:xfrm>
            <a:off x="1349374" y="1214436"/>
            <a:ext cx="6118226" cy="49272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 bwMode="auto">
          <a:xfrm>
            <a:off x="1349374" y="4785360"/>
            <a:ext cx="4853306" cy="396240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</p:cSld>
  <p:clrMapOvr>
    <a:masterClrMapping/>
  </p:clrMapOvr>
  <p:transition>
    <p:wipe dir="r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Version – Fields</a:t>
            </a:r>
          </a:p>
        </p:txBody>
      </p:sp>
      <p:sp>
        <p:nvSpPr>
          <p:cNvPr id="378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92188" y="1592263"/>
            <a:ext cx="7874000" cy="4337050"/>
          </a:xfrm>
        </p:spPr>
        <p:txBody>
          <a:bodyPr/>
          <a:lstStyle/>
          <a:p>
            <a:pPr eaLnBrk="1" hangingPunct="1"/>
            <a:r>
              <a:rPr lang="en-US" smtClean="0"/>
              <a:t>Text char max. (System updated)</a:t>
            </a:r>
          </a:p>
          <a:p>
            <a:pPr lvl="1" eaLnBrk="1" hangingPunct="1"/>
            <a:r>
              <a:rPr lang="en-US" smtClean="0"/>
              <a:t>Indicates the length for the Text (e.g. field name) relating to the field defined in ‘FIELD NO’ field</a:t>
            </a:r>
          </a:p>
          <a:p>
            <a:pPr lvl="1" eaLnBrk="1" hangingPunct="1"/>
            <a:r>
              <a:rPr lang="en-US" smtClean="0"/>
              <a:t>Determines the total number of characters (including spaces) included in the ‘Text’ field</a:t>
            </a:r>
          </a:p>
          <a:p>
            <a:pPr eaLnBrk="1" hangingPunct="1"/>
            <a:r>
              <a:rPr lang="en-US" smtClean="0"/>
              <a:t>Text </a:t>
            </a:r>
          </a:p>
          <a:p>
            <a:pPr lvl="1" eaLnBrk="1" hangingPunct="1"/>
            <a:r>
              <a:rPr lang="en-US" smtClean="0"/>
              <a:t>Indicates the Text that User wants to display for the field specified in ‘FIELD NO’ field </a:t>
            </a:r>
          </a:p>
          <a:p>
            <a:pPr lvl="1" eaLnBrk="1" hangingPunct="1"/>
            <a:r>
              <a:rPr lang="en-US" smtClean="0"/>
              <a:t>This is a sub-value field, hence allow the Text to be entered in the various languages defined in ‘Language code’ field</a:t>
            </a:r>
          </a:p>
        </p:txBody>
      </p:sp>
    </p:spTree>
  </p:cSld>
  <p:clrMapOvr>
    <a:masterClrMapping/>
  </p:clrMapOvr>
  <p:transition>
    <p:wipe dir="r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Version – Field – Text</a:t>
            </a:r>
          </a:p>
        </p:txBody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92188" y="1592263"/>
            <a:ext cx="7874000" cy="4337050"/>
          </a:xfrm>
        </p:spPr>
        <p:txBody>
          <a:bodyPr/>
          <a:lstStyle/>
          <a:p>
            <a:pPr eaLnBrk="1" hangingPunct="1"/>
            <a:endParaRPr lang="en-US" dirty="0" smtClean="0"/>
          </a:p>
        </p:txBody>
      </p:sp>
      <p:pic>
        <p:nvPicPr>
          <p:cNvPr id="38917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97325" y="1831975"/>
            <a:ext cx="955675" cy="161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/>
          <p:cNvPicPr/>
          <p:nvPr/>
        </p:nvPicPr>
        <p:blipFill>
          <a:blip r:embed="rId3" cstate="print"/>
          <a:srcRect t="2849" r="56571" b="8547"/>
          <a:stretch>
            <a:fillRect/>
          </a:stretch>
        </p:blipFill>
        <p:spPr bwMode="auto">
          <a:xfrm>
            <a:off x="1416050" y="1185862"/>
            <a:ext cx="5579110" cy="50472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 bwMode="auto">
          <a:xfrm>
            <a:off x="1416050" y="2590800"/>
            <a:ext cx="5579110" cy="304800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1416050" y="5044440"/>
            <a:ext cx="5030470" cy="243840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1416050" y="5791200"/>
            <a:ext cx="5350510" cy="183833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766560" y="3169920"/>
            <a:ext cx="23774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FF0000"/>
                </a:solidFill>
              </a:rPr>
              <a:t>Only one language code is selected here</a:t>
            </a:r>
            <a:endParaRPr lang="en-US" sz="1200" dirty="0">
              <a:solidFill>
                <a:srgbClr val="FF0000"/>
              </a:solidFill>
            </a:endParaRPr>
          </a:p>
        </p:txBody>
      </p:sp>
      <p:cxnSp>
        <p:nvCxnSpPr>
          <p:cNvPr id="13" name="Straight Arrow Connector 12"/>
          <p:cNvCxnSpPr>
            <a:endCxn id="11" idx="1"/>
          </p:cNvCxnSpPr>
          <p:nvPr/>
        </p:nvCxnSpPr>
        <p:spPr bwMode="auto">
          <a:xfrm>
            <a:off x="4663440" y="2743200"/>
            <a:ext cx="2103120" cy="65755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5" name="Straight Arrow Connector 14"/>
          <p:cNvCxnSpPr/>
          <p:nvPr/>
        </p:nvCxnSpPr>
        <p:spPr bwMode="auto">
          <a:xfrm flipV="1">
            <a:off x="6324600" y="4617720"/>
            <a:ext cx="548640" cy="51816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7" name="Straight Arrow Connector 16"/>
          <p:cNvCxnSpPr/>
          <p:nvPr/>
        </p:nvCxnSpPr>
        <p:spPr bwMode="auto">
          <a:xfrm flipV="1">
            <a:off x="6583680" y="4572000"/>
            <a:ext cx="411480" cy="131159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9" name="TextBox 18"/>
          <p:cNvSpPr txBox="1"/>
          <p:nvPr/>
        </p:nvSpPr>
        <p:spPr>
          <a:xfrm>
            <a:off x="6446520" y="4175760"/>
            <a:ext cx="24196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FF0000"/>
                </a:solidFill>
              </a:rPr>
              <a:t>But, Text field is multi valued here, so it throws error</a:t>
            </a:r>
            <a:endParaRPr lang="en-US" sz="12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Version – Fields</a:t>
            </a:r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92188" y="1592263"/>
            <a:ext cx="7874000" cy="4337050"/>
          </a:xfrm>
        </p:spPr>
        <p:txBody>
          <a:bodyPr/>
          <a:lstStyle/>
          <a:p>
            <a:pPr eaLnBrk="1" hangingPunct="1"/>
            <a:r>
              <a:rPr lang="en-US" smtClean="0"/>
              <a:t>Txt.</a:t>
            </a:r>
          </a:p>
          <a:p>
            <a:pPr lvl="1" eaLnBrk="1" hangingPunct="1"/>
            <a:r>
              <a:rPr lang="en-US" smtClean="0"/>
              <a:t>Text given here is displayed as remark line, when symbol ‘*’ is set in ‘FIELD NO’ field</a:t>
            </a:r>
          </a:p>
          <a:p>
            <a:pPr lvl="1" eaLnBrk="1" hangingPunct="1"/>
            <a:r>
              <a:rPr lang="en-US" smtClean="0"/>
              <a:t>Spaces which are created by the User in this field will not be ignored</a:t>
            </a:r>
          </a:p>
          <a:p>
            <a:pPr eaLnBrk="1" hangingPunct="1"/>
            <a:r>
              <a:rPr lang="en-US" smtClean="0"/>
              <a:t>Enrichment char</a:t>
            </a:r>
          </a:p>
          <a:p>
            <a:pPr lvl="1" eaLnBrk="1" hangingPunct="1"/>
            <a:r>
              <a:rPr lang="en-US" smtClean="0"/>
              <a:t>Indicates how many characters the User wishes to reserve for the display of the enrichment of an input field 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Version – Field – Enrichment char.</a:t>
            </a:r>
          </a:p>
        </p:txBody>
      </p:sp>
      <p:sp>
        <p:nvSpPr>
          <p:cNvPr id="409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92188" y="1592263"/>
            <a:ext cx="7874000" cy="4337050"/>
          </a:xfrm>
        </p:spPr>
        <p:txBody>
          <a:bodyPr/>
          <a:lstStyle/>
          <a:p>
            <a:pPr eaLnBrk="1" hangingPunct="1"/>
            <a:endParaRPr lang="en-US" smtClean="0"/>
          </a:p>
        </p:txBody>
      </p:sp>
      <p:pic>
        <p:nvPicPr>
          <p:cNvPr id="40965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29125" y="1946275"/>
            <a:ext cx="895350" cy="171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/>
          <p:cNvPicPr/>
          <p:nvPr/>
        </p:nvPicPr>
        <p:blipFill>
          <a:blip r:embed="rId3" cstate="print"/>
          <a:srcRect t="4273" r="40224" b="8547"/>
          <a:stretch>
            <a:fillRect/>
          </a:stretch>
        </p:blipFill>
        <p:spPr bwMode="auto">
          <a:xfrm>
            <a:off x="1536382" y="1424622"/>
            <a:ext cx="5961698" cy="45494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 bwMode="auto">
          <a:xfrm>
            <a:off x="1536382" y="3901440"/>
            <a:ext cx="3142298" cy="1569720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Version – Field – Enrichment char.</a:t>
            </a:r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92188" y="1592263"/>
            <a:ext cx="7874000" cy="4337050"/>
          </a:xfrm>
        </p:spPr>
        <p:txBody>
          <a:bodyPr/>
          <a:lstStyle/>
          <a:p>
            <a:pPr eaLnBrk="1" hangingPunct="1"/>
            <a:r>
              <a:rPr lang="en-US" dirty="0" smtClean="0"/>
              <a:t>Show the display of Enrichment for the </a:t>
            </a:r>
            <a:r>
              <a:rPr lang="en-US" dirty="0" smtClean="0"/>
              <a:t>field ‘Arrangement Id’</a:t>
            </a:r>
            <a:endParaRPr lang="en-US" dirty="0" smtClean="0"/>
          </a:p>
        </p:txBody>
      </p:sp>
      <p:pic>
        <p:nvPicPr>
          <p:cNvPr id="41989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838825" y="3432175"/>
            <a:ext cx="968375" cy="185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/>
          <p:cNvPicPr/>
          <p:nvPr/>
        </p:nvPicPr>
        <p:blipFill>
          <a:blip r:embed="rId3" cstate="print"/>
          <a:srcRect t="2564" r="33173" b="61254"/>
          <a:stretch>
            <a:fillRect/>
          </a:stretch>
        </p:blipFill>
        <p:spPr bwMode="auto">
          <a:xfrm>
            <a:off x="1260157" y="2408238"/>
            <a:ext cx="6786563" cy="30476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 bwMode="auto">
          <a:xfrm>
            <a:off x="4815840" y="3587433"/>
            <a:ext cx="762000" cy="268287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Introduction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92188" y="1592263"/>
            <a:ext cx="7874000" cy="4337050"/>
          </a:xfrm>
        </p:spPr>
        <p:txBody>
          <a:bodyPr/>
          <a:lstStyle/>
          <a:p>
            <a:pPr eaLnBrk="1" hangingPunct="1"/>
            <a:r>
              <a:rPr lang="en-US" smtClean="0"/>
              <a:t>Core T24 applications contains many fields, where all the fields are not required for every banker</a:t>
            </a:r>
          </a:p>
          <a:p>
            <a:pPr eaLnBrk="1" hangingPunct="1"/>
            <a:r>
              <a:rPr lang="en-US" smtClean="0"/>
              <a:t>Customization of the T24 application as per user usage is required</a:t>
            </a:r>
          </a:p>
          <a:p>
            <a:pPr eaLnBrk="1" hangingPunct="1"/>
            <a:r>
              <a:rPr lang="en-US" smtClean="0"/>
              <a:t>Version can contain other fields (non-mandatory), if required</a:t>
            </a:r>
          </a:p>
          <a:p>
            <a:pPr eaLnBrk="1" hangingPunct="1">
              <a:buFont typeface="Wingdings 3" pitchFamily="18" charset="2"/>
              <a:buNone/>
            </a:pPr>
            <a:endParaRPr lang="en-US" smtClean="0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Example1</a:t>
            </a:r>
          </a:p>
        </p:txBody>
      </p:sp>
      <p:sp>
        <p:nvSpPr>
          <p:cNvPr id="430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92188" y="1592263"/>
            <a:ext cx="7874000" cy="4337050"/>
          </a:xfrm>
        </p:spPr>
        <p:txBody>
          <a:bodyPr/>
          <a:lstStyle/>
          <a:p>
            <a:pPr eaLnBrk="1" hangingPunct="1"/>
            <a:r>
              <a:rPr lang="en-US" smtClean="0"/>
              <a:t>Create a simple version for FT module containing only the mandatory fields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Solution 1</a:t>
            </a:r>
          </a:p>
        </p:txBody>
      </p:sp>
      <p:sp>
        <p:nvSpPr>
          <p:cNvPr id="44035" name="Content Placeholder 2"/>
          <p:cNvSpPr>
            <a:spLocks noGrp="1"/>
          </p:cNvSpPr>
          <p:nvPr>
            <p:ph idx="1"/>
          </p:nvPr>
        </p:nvSpPr>
        <p:spPr>
          <a:xfrm>
            <a:off x="992188" y="1592263"/>
            <a:ext cx="7874000" cy="4638675"/>
          </a:xfrm>
        </p:spPr>
        <p:txBody>
          <a:bodyPr/>
          <a:lstStyle/>
          <a:p>
            <a:endParaRPr lang="en-US" smtClean="0"/>
          </a:p>
        </p:txBody>
      </p:sp>
      <p:pic>
        <p:nvPicPr>
          <p:cNvPr id="44037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378325" y="1576388"/>
            <a:ext cx="968375" cy="138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/>
          <p:cNvPicPr/>
          <p:nvPr/>
        </p:nvPicPr>
        <p:blipFill>
          <a:blip r:embed="rId3" cstate="print"/>
          <a:srcRect t="3419" r="60737" b="8262"/>
          <a:stretch>
            <a:fillRect/>
          </a:stretch>
        </p:blipFill>
        <p:spPr bwMode="auto">
          <a:xfrm>
            <a:off x="748348" y="1038224"/>
            <a:ext cx="3960812" cy="51927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/>
          <p:cNvPicPr/>
          <p:nvPr/>
        </p:nvPicPr>
        <p:blipFill>
          <a:blip r:embed="rId4" cstate="print"/>
          <a:srcRect t="2849" r="63942" b="9117"/>
          <a:stretch>
            <a:fillRect/>
          </a:stretch>
        </p:blipFill>
        <p:spPr bwMode="auto">
          <a:xfrm>
            <a:off x="4898072" y="1038224"/>
            <a:ext cx="3968116" cy="51927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Solution 1</a:t>
            </a:r>
          </a:p>
        </p:txBody>
      </p:sp>
      <p:pic>
        <p:nvPicPr>
          <p:cNvPr id="44037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378325" y="1576388"/>
            <a:ext cx="968375" cy="138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7"/>
          <p:cNvPicPr/>
          <p:nvPr/>
        </p:nvPicPr>
        <p:blipFill>
          <a:blip r:embed="rId3" cstate="print"/>
          <a:srcRect t="2279" r="63942" b="8547"/>
          <a:stretch>
            <a:fillRect/>
          </a:stretch>
        </p:blipFill>
        <p:spPr bwMode="auto">
          <a:xfrm>
            <a:off x="595948" y="978217"/>
            <a:ext cx="3782377" cy="52527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Content Placeholder 8"/>
          <p:cNvPicPr>
            <a:picLocks noGrp="1"/>
          </p:cNvPicPr>
          <p:nvPr>
            <p:ph idx="1"/>
          </p:nvPr>
        </p:nvPicPr>
        <p:blipFill>
          <a:blip r:embed="rId4" cstate="print"/>
          <a:srcRect t="2849" r="63942" b="9687"/>
          <a:stretch>
            <a:fillRect/>
          </a:stretch>
        </p:blipFill>
        <p:spPr bwMode="auto">
          <a:xfrm>
            <a:off x="4605020" y="978217"/>
            <a:ext cx="4020820" cy="52527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Solution 1</a:t>
            </a:r>
          </a:p>
        </p:txBody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41668" y="1097280"/>
            <a:ext cx="7874000" cy="4337050"/>
          </a:xfrm>
        </p:spPr>
        <p:txBody>
          <a:bodyPr/>
          <a:lstStyle/>
          <a:p>
            <a:pPr eaLnBrk="1" hangingPunct="1"/>
            <a:r>
              <a:rPr lang="en-US" dirty="0" smtClean="0"/>
              <a:t>Output of the version</a:t>
            </a:r>
          </a:p>
        </p:txBody>
      </p:sp>
      <p:pic>
        <p:nvPicPr>
          <p:cNvPr id="45061" name="Picture 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15025" y="2873375"/>
            <a:ext cx="1044575" cy="20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7"/>
          <p:cNvPicPr/>
          <p:nvPr/>
        </p:nvPicPr>
        <p:blipFill>
          <a:blip r:embed="rId3" cstate="print"/>
          <a:srcRect t="5698" r="58013" b="26211"/>
          <a:stretch>
            <a:fillRect/>
          </a:stretch>
        </p:blipFill>
        <p:spPr bwMode="auto">
          <a:xfrm>
            <a:off x="1221104" y="1735137"/>
            <a:ext cx="6322695" cy="4284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Version – Field</a:t>
            </a:r>
          </a:p>
        </p:txBody>
      </p:sp>
      <p:sp>
        <p:nvSpPr>
          <p:cNvPr id="46083" name="Content Placeholder 2"/>
          <p:cNvSpPr>
            <a:spLocks noGrp="1"/>
          </p:cNvSpPr>
          <p:nvPr>
            <p:ph idx="1"/>
          </p:nvPr>
        </p:nvSpPr>
        <p:spPr>
          <a:xfrm>
            <a:off x="992188" y="1592263"/>
            <a:ext cx="7874000" cy="4638675"/>
          </a:xfrm>
        </p:spPr>
        <p:txBody>
          <a:bodyPr/>
          <a:lstStyle/>
          <a:p>
            <a:r>
              <a:rPr lang="en-US" smtClean="0"/>
              <a:t>Prompt Col</a:t>
            </a:r>
          </a:p>
          <a:p>
            <a:pPr lvl="1"/>
            <a:r>
              <a:rPr lang="en-US" smtClean="0"/>
              <a:t>Specifies the Position of the Prompt for the field</a:t>
            </a:r>
          </a:p>
          <a:p>
            <a:pPr lvl="1"/>
            <a:r>
              <a:rPr lang="en-US" smtClean="0"/>
              <a:t>When value for this field is set, then the existing value of the field COLUMN denotes the position of the Editable / Display value</a:t>
            </a:r>
          </a:p>
          <a:p>
            <a:r>
              <a:rPr lang="en-US" smtClean="0"/>
              <a:t>Tool Tip</a:t>
            </a:r>
          </a:p>
          <a:p>
            <a:pPr lvl="1"/>
            <a:r>
              <a:rPr lang="en-US" smtClean="0"/>
              <a:t>Text entered here is displayed near the mouse pointer, when it is at rest pointing to the associated field</a:t>
            </a:r>
          </a:p>
          <a:p>
            <a:endParaRPr lang="en-US" smtClean="0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Version – Field</a:t>
            </a:r>
          </a:p>
        </p:txBody>
      </p:sp>
      <p:sp>
        <p:nvSpPr>
          <p:cNvPr id="47107" name="Content Placeholder 2"/>
          <p:cNvSpPr>
            <a:spLocks noGrp="1"/>
          </p:cNvSpPr>
          <p:nvPr>
            <p:ph idx="1"/>
          </p:nvPr>
        </p:nvSpPr>
        <p:spPr>
          <a:xfrm>
            <a:off x="992188" y="1592263"/>
            <a:ext cx="7874000" cy="4638675"/>
          </a:xfrm>
        </p:spPr>
        <p:txBody>
          <a:bodyPr/>
          <a:lstStyle/>
          <a:p>
            <a:r>
              <a:rPr lang="en-US" smtClean="0"/>
              <a:t>Drop Down</a:t>
            </a:r>
          </a:p>
          <a:p>
            <a:pPr lvl="1"/>
            <a:r>
              <a:rPr lang="en-US" smtClean="0"/>
              <a:t>ENQUIRY to be used to generate the drop down list for the field</a:t>
            </a:r>
          </a:p>
          <a:p>
            <a:pPr lvl="1"/>
            <a:r>
              <a:rPr lang="en-US" smtClean="0"/>
              <a:t>Associated with this field is the field ‘ENQ.SELECTION’ which is used to define the selection fields on the enquiry</a:t>
            </a:r>
          </a:p>
          <a:p>
            <a:r>
              <a:rPr lang="en-US" smtClean="0"/>
              <a:t>Expansion</a:t>
            </a:r>
          </a:p>
          <a:p>
            <a:pPr lvl="1"/>
            <a:r>
              <a:rPr lang="en-US" smtClean="0"/>
              <a:t>Indicates whether the Field Number previously defined can be expanded when using this Version in an on-line session</a:t>
            </a:r>
          </a:p>
          <a:p>
            <a:pPr lvl="1"/>
            <a:r>
              <a:rPr lang="en-US" smtClean="0"/>
              <a:t>Used when ‘Field per Line’ field is equal to MULTI</a:t>
            </a:r>
          </a:p>
          <a:p>
            <a:pPr lvl="1"/>
            <a:r>
              <a:rPr lang="en-US" smtClean="0"/>
              <a:t>Used when the User does not want to allow expansion for multivalue and sub-value fields</a:t>
            </a:r>
          </a:p>
        </p:txBody>
      </p:sp>
    </p:spTree>
  </p:cSld>
  <p:clrMapOvr>
    <a:masterClrMapping/>
  </p:clrMapOvr>
  <p:transition>
    <p:wipe dir="r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Example 2</a:t>
            </a:r>
          </a:p>
        </p:txBody>
      </p:sp>
      <p:sp>
        <p:nvSpPr>
          <p:cNvPr id="48131" name="Content Placeholder 2"/>
          <p:cNvSpPr>
            <a:spLocks noGrp="1"/>
          </p:cNvSpPr>
          <p:nvPr>
            <p:ph idx="1"/>
          </p:nvPr>
        </p:nvSpPr>
        <p:spPr>
          <a:xfrm>
            <a:off x="992188" y="1592263"/>
            <a:ext cx="7874000" cy="4638675"/>
          </a:xfrm>
        </p:spPr>
        <p:txBody>
          <a:bodyPr/>
          <a:lstStyle/>
          <a:p>
            <a:r>
              <a:rPr lang="en-US" smtClean="0"/>
              <a:t>Create a version to</a:t>
            </a:r>
          </a:p>
          <a:p>
            <a:pPr lvl="1"/>
            <a:r>
              <a:rPr lang="en-US" smtClean="0"/>
              <a:t>Display ‘Category’ field name in column 30</a:t>
            </a:r>
          </a:p>
          <a:p>
            <a:pPr lvl="1"/>
            <a:r>
              <a:rPr lang="en-US" smtClean="0"/>
              <a:t>Add tooltip to ‘Mnemonic’ field </a:t>
            </a:r>
          </a:p>
          <a:p>
            <a:pPr lvl="1"/>
            <a:r>
              <a:rPr lang="en-US" smtClean="0"/>
              <a:t>Display list of account as drop-down for ‘Charge account’ field</a:t>
            </a:r>
          </a:p>
          <a:p>
            <a:pPr lvl="1"/>
            <a:r>
              <a:rPr lang="en-US" smtClean="0"/>
              <a:t>Disable expansion of Premium type field</a:t>
            </a:r>
          </a:p>
        </p:txBody>
      </p:sp>
    </p:spTree>
  </p:cSld>
  <p:clrMapOvr>
    <a:masterClrMapping/>
  </p:clrMapOvr>
  <p:transition>
    <p:wipe dir="r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Example 2</a:t>
            </a:r>
          </a:p>
        </p:txBody>
      </p:sp>
      <p:sp>
        <p:nvSpPr>
          <p:cNvPr id="49155" name="Content Placeholder 2"/>
          <p:cNvSpPr>
            <a:spLocks noGrp="1"/>
          </p:cNvSpPr>
          <p:nvPr>
            <p:ph idx="1"/>
          </p:nvPr>
        </p:nvSpPr>
        <p:spPr>
          <a:xfrm>
            <a:off x="992188" y="1592263"/>
            <a:ext cx="7874000" cy="4638675"/>
          </a:xfrm>
        </p:spPr>
        <p:txBody>
          <a:bodyPr/>
          <a:lstStyle/>
          <a:p>
            <a:endParaRPr lang="en-US" smtClean="0"/>
          </a:p>
        </p:txBody>
      </p:sp>
      <p:pic>
        <p:nvPicPr>
          <p:cNvPr id="49158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09825" y="1971675"/>
            <a:ext cx="895350" cy="171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/>
          <p:cNvPicPr/>
          <p:nvPr/>
        </p:nvPicPr>
        <p:blipFill>
          <a:blip r:embed="rId4" cstate="print"/>
          <a:srcRect t="3419" r="60577" b="9402"/>
          <a:stretch>
            <a:fillRect/>
          </a:stretch>
        </p:blipFill>
        <p:spPr bwMode="auto">
          <a:xfrm>
            <a:off x="685800" y="1148714"/>
            <a:ext cx="3916680" cy="50822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7"/>
          <p:cNvPicPr/>
          <p:nvPr/>
        </p:nvPicPr>
        <p:blipFill>
          <a:blip r:embed="rId5" cstate="print"/>
          <a:srcRect t="2564" r="62981" b="55556"/>
          <a:stretch>
            <a:fillRect/>
          </a:stretch>
        </p:blipFill>
        <p:spPr bwMode="auto">
          <a:xfrm>
            <a:off x="4812982" y="1711641"/>
            <a:ext cx="3645218" cy="40490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8"/>
          <p:cNvSpPr/>
          <p:nvPr/>
        </p:nvSpPr>
        <p:spPr bwMode="auto">
          <a:xfrm>
            <a:off x="685800" y="3688080"/>
            <a:ext cx="2865120" cy="365760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4812982" y="3520440"/>
            <a:ext cx="2319338" cy="365760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Solution 2</a:t>
            </a:r>
          </a:p>
        </p:txBody>
      </p:sp>
      <p:sp>
        <p:nvSpPr>
          <p:cNvPr id="50179" name="Content Placeholder 2"/>
          <p:cNvSpPr>
            <a:spLocks noGrp="1"/>
          </p:cNvSpPr>
          <p:nvPr>
            <p:ph idx="1"/>
          </p:nvPr>
        </p:nvSpPr>
        <p:spPr>
          <a:xfrm>
            <a:off x="992188" y="1592263"/>
            <a:ext cx="7874000" cy="4638675"/>
          </a:xfrm>
        </p:spPr>
        <p:txBody>
          <a:bodyPr/>
          <a:lstStyle/>
          <a:p>
            <a:r>
              <a:rPr lang="en-US" dirty="0" smtClean="0"/>
              <a:t>Output of the version appears as shown</a:t>
            </a:r>
          </a:p>
          <a:p>
            <a:endParaRPr lang="en-US" dirty="0" smtClean="0"/>
          </a:p>
        </p:txBody>
      </p:sp>
      <p:pic>
        <p:nvPicPr>
          <p:cNvPr id="50181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94025" y="2949575"/>
            <a:ext cx="1044575" cy="20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/>
          <p:cNvPicPr/>
          <p:nvPr/>
        </p:nvPicPr>
        <p:blipFill>
          <a:blip r:embed="rId3" cstate="print"/>
          <a:srcRect r="49679" b="43020"/>
          <a:stretch>
            <a:fillRect/>
          </a:stretch>
        </p:blipFill>
        <p:spPr bwMode="auto">
          <a:xfrm>
            <a:off x="1498600" y="2197100"/>
            <a:ext cx="6151880" cy="37160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 bwMode="auto">
          <a:xfrm>
            <a:off x="1498600" y="2949575"/>
            <a:ext cx="3408680" cy="586105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736080" y="3149600"/>
            <a:ext cx="21301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FF0000"/>
                </a:solidFill>
              </a:rPr>
              <a:t>Tooltip for ‘Debit Account’  field</a:t>
            </a:r>
            <a:endParaRPr lang="en-US" sz="1400" dirty="0">
              <a:solidFill>
                <a:srgbClr val="FF0000"/>
              </a:solidFill>
            </a:endParaRPr>
          </a:p>
        </p:txBody>
      </p:sp>
      <p:cxnSp>
        <p:nvCxnSpPr>
          <p:cNvPr id="10" name="Straight Arrow Connector 9"/>
          <p:cNvCxnSpPr/>
          <p:nvPr/>
        </p:nvCxnSpPr>
        <p:spPr bwMode="auto">
          <a:xfrm>
            <a:off x="4587240" y="3383280"/>
            <a:ext cx="214884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1" name="Rectangle 10"/>
          <p:cNvSpPr/>
          <p:nvPr/>
        </p:nvSpPr>
        <p:spPr bwMode="auto">
          <a:xfrm>
            <a:off x="1498600" y="4038600"/>
            <a:ext cx="3987800" cy="365760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3" name="Straight Arrow Connector 12"/>
          <p:cNvCxnSpPr/>
          <p:nvPr/>
        </p:nvCxnSpPr>
        <p:spPr bwMode="auto">
          <a:xfrm>
            <a:off x="2811145" y="4236720"/>
            <a:ext cx="3742055" cy="4572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4" name="TextBox 13"/>
          <p:cNvSpPr txBox="1"/>
          <p:nvPr/>
        </p:nvSpPr>
        <p:spPr>
          <a:xfrm>
            <a:off x="6553200" y="4404360"/>
            <a:ext cx="240506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FF0000"/>
                </a:solidFill>
              </a:rPr>
              <a:t>Expansion for ‘Ordering Customer’  field is disabled</a:t>
            </a:r>
            <a:endParaRPr lang="en-US" sz="14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Solution 2</a:t>
            </a:r>
          </a:p>
        </p:txBody>
      </p:sp>
      <p:sp>
        <p:nvSpPr>
          <p:cNvPr id="51203" name="Content Placeholder 2"/>
          <p:cNvSpPr>
            <a:spLocks noGrp="1"/>
          </p:cNvSpPr>
          <p:nvPr>
            <p:ph idx="1"/>
          </p:nvPr>
        </p:nvSpPr>
        <p:spPr>
          <a:xfrm>
            <a:off x="992188" y="1592263"/>
            <a:ext cx="7874000" cy="4638675"/>
          </a:xfrm>
        </p:spPr>
        <p:txBody>
          <a:bodyPr/>
          <a:lstStyle/>
          <a:p>
            <a:endParaRPr lang="en-US" smtClean="0"/>
          </a:p>
        </p:txBody>
      </p:sp>
      <p:pic>
        <p:nvPicPr>
          <p:cNvPr id="51205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13025" y="2517775"/>
            <a:ext cx="1031875" cy="19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/>
          <p:cNvPicPr/>
          <p:nvPr/>
        </p:nvPicPr>
        <p:blipFill>
          <a:blip r:embed="rId3" cstate="print"/>
          <a:srcRect t="6553" r="49519" b="43590"/>
          <a:stretch>
            <a:fillRect/>
          </a:stretch>
        </p:blipFill>
        <p:spPr bwMode="auto">
          <a:xfrm>
            <a:off x="1112837" y="1391602"/>
            <a:ext cx="7208203" cy="45367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 bwMode="auto">
          <a:xfrm>
            <a:off x="1310640" y="1950720"/>
            <a:ext cx="5791200" cy="350520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9" name="Straight Arrow Connector 8"/>
          <p:cNvCxnSpPr/>
          <p:nvPr/>
        </p:nvCxnSpPr>
        <p:spPr bwMode="auto">
          <a:xfrm>
            <a:off x="5775960" y="3764280"/>
            <a:ext cx="792480" cy="12496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0" name="TextBox 9"/>
          <p:cNvSpPr txBox="1"/>
          <p:nvPr/>
        </p:nvSpPr>
        <p:spPr>
          <a:xfrm>
            <a:off x="5212080" y="5013960"/>
            <a:ext cx="36541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‘% Account’ enquiry is displayed as dropdown list for the ‘Debit Account’ field</a:t>
            </a:r>
            <a:endParaRPr lang="en-US" sz="16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What is Version?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92188" y="1592263"/>
            <a:ext cx="7874000" cy="4337050"/>
          </a:xfrm>
        </p:spPr>
        <p:txBody>
          <a:bodyPr/>
          <a:lstStyle/>
          <a:p>
            <a:pPr eaLnBrk="1" hangingPunct="1"/>
            <a:r>
              <a:rPr lang="en-US" smtClean="0"/>
              <a:t>An alternative view of T24 core application</a:t>
            </a:r>
          </a:p>
          <a:p>
            <a:pPr eaLnBrk="1" hangingPunct="1"/>
            <a:r>
              <a:rPr lang="en-US" smtClean="0"/>
              <a:t>Customized for end user</a:t>
            </a:r>
          </a:p>
          <a:p>
            <a:pPr lvl="1" eaLnBrk="1" hangingPunct="1"/>
            <a:r>
              <a:rPr lang="en-US" smtClean="0"/>
              <a:t>Different views for same application for different end users</a:t>
            </a:r>
          </a:p>
          <a:p>
            <a:pPr eaLnBrk="1" hangingPunct="1"/>
            <a:endParaRPr lang="en-US" smtClean="0"/>
          </a:p>
        </p:txBody>
      </p:sp>
    </p:spTree>
  </p:cSld>
  <p:clrMapOvr>
    <a:masterClrMapping/>
  </p:clrMapOvr>
  <p:transition>
    <p:wipe dir="r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Version – Field</a:t>
            </a:r>
          </a:p>
        </p:txBody>
      </p:sp>
      <p:sp>
        <p:nvSpPr>
          <p:cNvPr id="52227" name="Content Placeholder 2"/>
          <p:cNvSpPr>
            <a:spLocks noGrp="1"/>
          </p:cNvSpPr>
          <p:nvPr>
            <p:ph idx="1"/>
          </p:nvPr>
        </p:nvSpPr>
        <p:spPr>
          <a:xfrm>
            <a:off x="992188" y="1592263"/>
            <a:ext cx="7874000" cy="4638675"/>
          </a:xfrm>
        </p:spPr>
        <p:txBody>
          <a:bodyPr/>
          <a:lstStyle/>
          <a:p>
            <a:r>
              <a:rPr lang="en-US" smtClean="0"/>
              <a:t>Case Conv</a:t>
            </a:r>
          </a:p>
          <a:p>
            <a:pPr lvl="1"/>
            <a:r>
              <a:rPr lang="en-US" smtClean="0"/>
              <a:t>Define the case conversion for the field data.</a:t>
            </a:r>
          </a:p>
          <a:p>
            <a:pPr lvl="1"/>
            <a:r>
              <a:rPr lang="en-US" smtClean="0"/>
              <a:t>Blank (default) -&gt; No case conversion is done</a:t>
            </a:r>
          </a:p>
          <a:p>
            <a:pPr lvl="1"/>
            <a:r>
              <a:rPr lang="en-US" smtClean="0"/>
              <a:t>Lowercase -&gt; All text is converted to lower case</a:t>
            </a:r>
          </a:p>
          <a:p>
            <a:pPr lvl="1"/>
            <a:r>
              <a:rPr lang="en-US" smtClean="0"/>
              <a:t>Uppercase -&gt; All text is converted to upper case</a:t>
            </a:r>
          </a:p>
          <a:p>
            <a:pPr lvl="1"/>
            <a:r>
              <a:rPr lang="en-US" smtClean="0"/>
              <a:t>Proper case -&gt; Text is converted to proper case, i.e. each word begins with a capital letter, other text is lower case</a:t>
            </a:r>
          </a:p>
          <a:p>
            <a:endParaRPr lang="en-US" smtClean="0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Version – Field</a:t>
            </a:r>
          </a:p>
        </p:txBody>
      </p:sp>
      <p:sp>
        <p:nvSpPr>
          <p:cNvPr id="53251" name="Content Placeholder 2"/>
          <p:cNvSpPr>
            <a:spLocks noGrp="1"/>
          </p:cNvSpPr>
          <p:nvPr>
            <p:ph idx="1"/>
          </p:nvPr>
        </p:nvSpPr>
        <p:spPr>
          <a:xfrm>
            <a:off x="992188" y="1592263"/>
            <a:ext cx="7874000" cy="4638675"/>
          </a:xfrm>
        </p:spPr>
        <p:txBody>
          <a:bodyPr/>
          <a:lstStyle/>
          <a:p>
            <a:r>
              <a:rPr lang="en-US" smtClean="0"/>
              <a:t>Hyperlink</a:t>
            </a:r>
          </a:p>
          <a:p>
            <a:pPr lvl="1"/>
            <a:r>
              <a:rPr lang="en-US" smtClean="0"/>
              <a:t>Enter the name of an application, VERSION or script</a:t>
            </a:r>
          </a:p>
          <a:p>
            <a:pPr lvl="1"/>
            <a:r>
              <a:rPr lang="en-US" smtClean="0"/>
              <a:t>Invoked when the user clicks on the associated text</a:t>
            </a:r>
          </a:p>
        </p:txBody>
      </p:sp>
    </p:spTree>
  </p:cSld>
  <p:clrMapOvr>
    <a:masterClrMapping/>
  </p:clrMapOvr>
  <p:transition>
    <p:wipe dir="r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Example 3</a:t>
            </a:r>
          </a:p>
        </p:txBody>
      </p:sp>
      <p:sp>
        <p:nvSpPr>
          <p:cNvPr id="54275" name="Content Placeholder 2"/>
          <p:cNvSpPr>
            <a:spLocks noGrp="1"/>
          </p:cNvSpPr>
          <p:nvPr>
            <p:ph idx="1"/>
          </p:nvPr>
        </p:nvSpPr>
        <p:spPr>
          <a:xfrm>
            <a:off x="992188" y="1592263"/>
            <a:ext cx="7874000" cy="4638675"/>
          </a:xfrm>
        </p:spPr>
        <p:txBody>
          <a:bodyPr/>
          <a:lstStyle/>
          <a:p>
            <a:r>
              <a:rPr lang="en-US" smtClean="0"/>
              <a:t>Create a version to convert text input in ‘Mnemonic’ field into text with 1</a:t>
            </a:r>
            <a:r>
              <a:rPr lang="en-US" baseline="30000" smtClean="0"/>
              <a:t>st</a:t>
            </a:r>
            <a:r>
              <a:rPr lang="en-US" smtClean="0"/>
              <a:t> letter in capital</a:t>
            </a:r>
          </a:p>
        </p:txBody>
      </p:sp>
    </p:spTree>
  </p:cSld>
  <p:clrMapOvr>
    <a:masterClrMapping/>
  </p:clrMapOvr>
  <p:transition>
    <p:wipe dir="r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Solution 3</a:t>
            </a:r>
          </a:p>
        </p:txBody>
      </p:sp>
      <p:sp>
        <p:nvSpPr>
          <p:cNvPr id="55299" name="Content Placeholder 2"/>
          <p:cNvSpPr>
            <a:spLocks noGrp="1"/>
          </p:cNvSpPr>
          <p:nvPr>
            <p:ph idx="1"/>
          </p:nvPr>
        </p:nvSpPr>
        <p:spPr>
          <a:xfrm>
            <a:off x="992188" y="1592263"/>
            <a:ext cx="7874000" cy="4638675"/>
          </a:xfrm>
        </p:spPr>
        <p:txBody>
          <a:bodyPr/>
          <a:lstStyle/>
          <a:p>
            <a:endParaRPr lang="en-US" smtClean="0"/>
          </a:p>
        </p:txBody>
      </p:sp>
      <p:pic>
        <p:nvPicPr>
          <p:cNvPr id="55302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86025" y="2022475"/>
            <a:ext cx="895350" cy="171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8"/>
          <p:cNvPicPr/>
          <p:nvPr/>
        </p:nvPicPr>
        <p:blipFill>
          <a:blip r:embed="rId3" cstate="print"/>
          <a:srcRect t="7693" r="59776" b="40456"/>
          <a:stretch>
            <a:fillRect/>
          </a:stretch>
        </p:blipFill>
        <p:spPr bwMode="auto">
          <a:xfrm>
            <a:off x="1331118" y="1592263"/>
            <a:ext cx="6573203" cy="4638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7"/>
          <p:cNvSpPr/>
          <p:nvPr/>
        </p:nvSpPr>
        <p:spPr bwMode="auto">
          <a:xfrm>
            <a:off x="1331118" y="4465320"/>
            <a:ext cx="3473768" cy="289560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Solution 3</a:t>
            </a:r>
          </a:p>
        </p:txBody>
      </p:sp>
      <p:sp>
        <p:nvSpPr>
          <p:cNvPr id="56323" name="Content Placeholder 2"/>
          <p:cNvSpPr>
            <a:spLocks noGrp="1"/>
          </p:cNvSpPr>
          <p:nvPr>
            <p:ph idx="1"/>
          </p:nvPr>
        </p:nvSpPr>
        <p:spPr>
          <a:xfrm>
            <a:off x="720408" y="1074738"/>
            <a:ext cx="7874000" cy="4638675"/>
          </a:xfrm>
        </p:spPr>
        <p:txBody>
          <a:bodyPr/>
          <a:lstStyle/>
          <a:p>
            <a:r>
              <a:rPr lang="en-US" dirty="0" smtClean="0"/>
              <a:t>Output of the version appears as shown</a:t>
            </a:r>
          </a:p>
          <a:p>
            <a:endParaRPr lang="en-US" dirty="0" smtClean="0"/>
          </a:p>
        </p:txBody>
      </p:sp>
      <p:pic>
        <p:nvPicPr>
          <p:cNvPr id="56326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13100" y="2708275"/>
            <a:ext cx="1120775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6327" name="Picture 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60725" y="4765675"/>
            <a:ext cx="968375" cy="185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7"/>
          <p:cNvPicPr/>
          <p:nvPr/>
        </p:nvPicPr>
        <p:blipFill>
          <a:blip r:embed="rId3" cstate="print"/>
          <a:srcRect r="65385" b="74074"/>
          <a:stretch>
            <a:fillRect/>
          </a:stretch>
        </p:blipFill>
        <p:spPr bwMode="auto">
          <a:xfrm>
            <a:off x="1137920" y="1826418"/>
            <a:ext cx="5814060" cy="176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8"/>
          <p:cNvPicPr/>
          <p:nvPr/>
        </p:nvPicPr>
        <p:blipFill>
          <a:blip r:embed="rId4" cstate="print"/>
          <a:srcRect r="65385" b="77208"/>
          <a:stretch>
            <a:fillRect/>
          </a:stretch>
        </p:blipFill>
        <p:spPr bwMode="auto">
          <a:xfrm>
            <a:off x="1203324" y="4003675"/>
            <a:ext cx="5959475" cy="1709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ectangle 9"/>
          <p:cNvSpPr/>
          <p:nvPr/>
        </p:nvSpPr>
        <p:spPr bwMode="auto">
          <a:xfrm>
            <a:off x="1402080" y="2708275"/>
            <a:ext cx="5044440" cy="476885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260725" y="3328818"/>
            <a:ext cx="47402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Input the text and press tab, the text will be converted to Proper Case as shown below</a:t>
            </a:r>
            <a:endParaRPr lang="en-US" sz="1600" dirty="0">
              <a:solidFill>
                <a:srgbClr val="FF0000"/>
              </a:solidFill>
            </a:endParaRPr>
          </a:p>
        </p:txBody>
      </p:sp>
      <p:cxnSp>
        <p:nvCxnSpPr>
          <p:cNvPr id="13" name="Straight Arrow Connector 12"/>
          <p:cNvCxnSpPr/>
          <p:nvPr/>
        </p:nvCxnSpPr>
        <p:spPr bwMode="auto">
          <a:xfrm>
            <a:off x="3596640" y="2922588"/>
            <a:ext cx="274320" cy="40623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Version – Field</a:t>
            </a:r>
          </a:p>
        </p:txBody>
      </p:sp>
      <p:sp>
        <p:nvSpPr>
          <p:cNvPr id="57347" name="Content Placeholder 2"/>
          <p:cNvSpPr>
            <a:spLocks noGrp="1"/>
          </p:cNvSpPr>
          <p:nvPr>
            <p:ph idx="1"/>
          </p:nvPr>
        </p:nvSpPr>
        <p:spPr>
          <a:xfrm>
            <a:off x="992188" y="1592263"/>
            <a:ext cx="7874000" cy="4638675"/>
          </a:xfrm>
        </p:spPr>
        <p:txBody>
          <a:bodyPr/>
          <a:lstStyle/>
          <a:p>
            <a:r>
              <a:rPr lang="en-US" smtClean="0"/>
              <a:t>Idesc</a:t>
            </a:r>
          </a:p>
          <a:p>
            <a:pPr lvl="1" eaLnBrk="1" hangingPunct="1"/>
            <a:r>
              <a:rPr lang="en-US" smtClean="0"/>
              <a:t>I-Descriptors (IDESC) are used to define field name using which fields from another T24 application can be accessed</a:t>
            </a:r>
          </a:p>
          <a:p>
            <a:pPr lvl="1" eaLnBrk="1" hangingPunct="1"/>
            <a:r>
              <a:rPr lang="en-US" smtClean="0"/>
              <a:t>It is defined in the STANDARD.SELECTION record of the FILE, as a Type I or J item, followed by the FIELD.NAME XXX</a:t>
            </a:r>
          </a:p>
          <a:p>
            <a:pPr lvl="1" eaLnBrk="1" hangingPunct="1"/>
            <a:r>
              <a:rPr lang="en-US" smtClean="0"/>
              <a:t>I-descriptor of I Type enables access between different T24 applications using subroutine</a:t>
            </a:r>
          </a:p>
          <a:p>
            <a:pPr lvl="1" eaLnBrk="1" hangingPunct="1"/>
            <a:r>
              <a:rPr lang="en-US" smtClean="0"/>
              <a:t>I-descriptor of J Type enables access between different T24 application using symbol ‘&gt;’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 Idesc creation</a:t>
            </a:r>
          </a:p>
        </p:txBody>
      </p:sp>
      <p:sp>
        <p:nvSpPr>
          <p:cNvPr id="58371" name="Content Placeholder 2"/>
          <p:cNvSpPr>
            <a:spLocks noGrp="1"/>
          </p:cNvSpPr>
          <p:nvPr>
            <p:ph idx="1"/>
          </p:nvPr>
        </p:nvSpPr>
        <p:spPr>
          <a:xfrm>
            <a:off x="992188" y="1592263"/>
            <a:ext cx="7874000" cy="4638675"/>
          </a:xfrm>
        </p:spPr>
        <p:txBody>
          <a:bodyPr/>
          <a:lstStyle/>
          <a:p>
            <a:r>
              <a:rPr lang="en-US" smtClean="0"/>
              <a:t>Write a subroutine to extract the account number and currency </a:t>
            </a:r>
          </a:p>
        </p:txBody>
      </p:sp>
      <p:pic>
        <p:nvPicPr>
          <p:cNvPr id="5837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52638" y="2625725"/>
            <a:ext cx="5343525" cy="3105150"/>
          </a:xfrm>
          <a:prstGeom prst="rect">
            <a:avLst/>
          </a:prstGeom>
          <a:noFill/>
          <a:ln w="19050">
            <a:solidFill>
              <a:srgbClr val="0000FF"/>
            </a:solidFill>
            <a:miter lim="800000"/>
            <a:headEnd/>
            <a:tailEnd/>
          </a:ln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Example 4</a:t>
            </a:r>
          </a:p>
        </p:txBody>
      </p:sp>
      <p:sp>
        <p:nvSpPr>
          <p:cNvPr id="59395" name="Content Placeholder 2"/>
          <p:cNvSpPr>
            <a:spLocks noGrp="1"/>
          </p:cNvSpPr>
          <p:nvPr>
            <p:ph idx="1"/>
          </p:nvPr>
        </p:nvSpPr>
        <p:spPr>
          <a:xfrm>
            <a:off x="992188" y="1592263"/>
            <a:ext cx="7874000" cy="4638675"/>
          </a:xfrm>
        </p:spPr>
        <p:txBody>
          <a:bodyPr/>
          <a:lstStyle/>
          <a:p>
            <a:r>
              <a:rPr lang="en-US" smtClean="0"/>
              <a:t>Create an enquiry for account application displaying</a:t>
            </a:r>
          </a:p>
          <a:p>
            <a:pPr lvl="1"/>
            <a:r>
              <a:rPr lang="en-US" smtClean="0"/>
              <a:t>Account no. followed by ‘_’ and the corresponding currency</a:t>
            </a:r>
          </a:p>
          <a:p>
            <a:pPr lvl="1"/>
            <a:r>
              <a:rPr lang="en-US" smtClean="0"/>
              <a:t>Industry of the corresponding customer (using I-descriptors)</a:t>
            </a:r>
          </a:p>
          <a:p>
            <a:pPr lvl="1"/>
            <a:endParaRPr lang="en-US" smtClean="0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Solution 4</a:t>
            </a:r>
          </a:p>
        </p:txBody>
      </p:sp>
      <p:sp>
        <p:nvSpPr>
          <p:cNvPr id="60419" name="Content Placeholder 2"/>
          <p:cNvSpPr>
            <a:spLocks noGrp="1"/>
          </p:cNvSpPr>
          <p:nvPr>
            <p:ph idx="1"/>
          </p:nvPr>
        </p:nvSpPr>
        <p:spPr>
          <a:xfrm>
            <a:off x="992188" y="1592263"/>
            <a:ext cx="7874000" cy="4638675"/>
          </a:xfrm>
        </p:spPr>
        <p:txBody>
          <a:bodyPr/>
          <a:lstStyle/>
          <a:p>
            <a:r>
              <a:rPr lang="en-US" smtClean="0"/>
              <a:t>Make an entry of the I-descriptors in Standard Selection file</a:t>
            </a:r>
          </a:p>
        </p:txBody>
      </p:sp>
      <p:pic>
        <p:nvPicPr>
          <p:cNvPr id="60420" name="Picture 6"/>
          <p:cNvPicPr>
            <a:picLocks noChangeAspect="1" noChangeArrowheads="1"/>
          </p:cNvPicPr>
          <p:nvPr/>
        </p:nvPicPr>
        <p:blipFill>
          <a:blip r:embed="rId2" cstate="print"/>
          <a:srcRect t="8457"/>
          <a:stretch>
            <a:fillRect/>
          </a:stretch>
        </p:blipFill>
        <p:spPr bwMode="auto">
          <a:xfrm>
            <a:off x="1047750" y="2054225"/>
            <a:ext cx="3817938" cy="4257675"/>
          </a:xfrm>
          <a:prstGeom prst="rect">
            <a:avLst/>
          </a:prstGeom>
          <a:noFill/>
          <a:ln w="19050">
            <a:solidFill>
              <a:srgbClr val="0000FF"/>
            </a:solidFill>
            <a:miter lim="800000"/>
            <a:headEnd/>
            <a:tailEnd/>
          </a:ln>
        </p:spPr>
      </p:pic>
      <p:pic>
        <p:nvPicPr>
          <p:cNvPr id="60421" name="Picture 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68875" y="2054225"/>
            <a:ext cx="3863975" cy="4244975"/>
          </a:xfrm>
          <a:prstGeom prst="rect">
            <a:avLst/>
          </a:prstGeom>
          <a:noFill/>
          <a:ln w="19050">
            <a:solidFill>
              <a:srgbClr val="0000FF"/>
            </a:solidFill>
            <a:miter lim="800000"/>
            <a:headEnd/>
            <a:tailEnd/>
          </a:ln>
        </p:spPr>
      </p:pic>
      <p:pic>
        <p:nvPicPr>
          <p:cNvPr id="60422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803525" y="2479675"/>
            <a:ext cx="895350" cy="161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Solution 4 (cont..)</a:t>
            </a:r>
          </a:p>
        </p:txBody>
      </p:sp>
      <p:sp>
        <p:nvSpPr>
          <p:cNvPr id="61443" name="Content Placeholder 2"/>
          <p:cNvSpPr>
            <a:spLocks noGrp="1"/>
          </p:cNvSpPr>
          <p:nvPr>
            <p:ph idx="1"/>
          </p:nvPr>
        </p:nvSpPr>
        <p:spPr>
          <a:xfrm>
            <a:off x="992188" y="1592263"/>
            <a:ext cx="7874000" cy="4638675"/>
          </a:xfrm>
        </p:spPr>
        <p:txBody>
          <a:bodyPr/>
          <a:lstStyle/>
          <a:p>
            <a:endParaRPr lang="en-US" smtClean="0"/>
          </a:p>
        </p:txBody>
      </p:sp>
      <p:pic>
        <p:nvPicPr>
          <p:cNvPr id="61444" name="Picture 5"/>
          <p:cNvPicPr>
            <a:picLocks noChangeAspect="1" noChangeArrowheads="1"/>
          </p:cNvPicPr>
          <p:nvPr/>
        </p:nvPicPr>
        <p:blipFill>
          <a:blip r:embed="rId2" cstate="print"/>
          <a:srcRect t="15009"/>
          <a:stretch>
            <a:fillRect/>
          </a:stretch>
        </p:blipFill>
        <p:spPr bwMode="auto">
          <a:xfrm>
            <a:off x="2608263" y="1562100"/>
            <a:ext cx="4338637" cy="4686300"/>
          </a:xfrm>
          <a:prstGeom prst="rect">
            <a:avLst/>
          </a:prstGeom>
          <a:noFill/>
          <a:ln w="19050">
            <a:solidFill>
              <a:srgbClr val="0000FF"/>
            </a:solidFill>
            <a:miter lim="800000"/>
            <a:headEnd/>
            <a:tailEnd/>
          </a:ln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Why Version?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92188" y="1592263"/>
            <a:ext cx="7874000" cy="4337050"/>
          </a:xfrm>
        </p:spPr>
        <p:txBody>
          <a:bodyPr/>
          <a:lstStyle/>
          <a:p>
            <a:pPr eaLnBrk="1" hangingPunct="1"/>
            <a:r>
              <a:rPr lang="en-US" smtClean="0"/>
              <a:t>User restricted to using/changing only certain fields</a:t>
            </a:r>
          </a:p>
          <a:p>
            <a:pPr eaLnBrk="1" hangingPunct="1"/>
            <a:r>
              <a:rPr lang="en-US" smtClean="0"/>
              <a:t>Fields require grouping to be more presentable</a:t>
            </a:r>
          </a:p>
          <a:p>
            <a:pPr eaLnBrk="1" hangingPunct="1"/>
            <a:endParaRPr lang="en-US" smtClean="0"/>
          </a:p>
        </p:txBody>
      </p:sp>
    </p:spTree>
  </p:cSld>
  <p:clrMapOvr>
    <a:masterClrMapping/>
  </p:clrMapOvr>
  <p:transition>
    <p:wipe dir="r"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Solution 4</a:t>
            </a:r>
          </a:p>
        </p:txBody>
      </p:sp>
      <p:sp>
        <p:nvSpPr>
          <p:cNvPr id="62467" name="Content Placeholder 2"/>
          <p:cNvSpPr>
            <a:spLocks noGrp="1"/>
          </p:cNvSpPr>
          <p:nvPr>
            <p:ph idx="1"/>
          </p:nvPr>
        </p:nvSpPr>
        <p:spPr>
          <a:xfrm>
            <a:off x="992188" y="1592263"/>
            <a:ext cx="7874000" cy="4638675"/>
          </a:xfrm>
        </p:spPr>
        <p:txBody>
          <a:bodyPr/>
          <a:lstStyle/>
          <a:p>
            <a:endParaRPr lang="en-US" smtClean="0"/>
          </a:p>
        </p:txBody>
      </p:sp>
      <p:pic>
        <p:nvPicPr>
          <p:cNvPr id="62468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28900" y="1570038"/>
            <a:ext cx="4127500" cy="4691062"/>
          </a:xfrm>
          <a:prstGeom prst="rect">
            <a:avLst/>
          </a:prstGeom>
          <a:noFill/>
          <a:ln w="19050">
            <a:solidFill>
              <a:srgbClr val="0000FF"/>
            </a:solidFill>
            <a:miter lim="800000"/>
            <a:headEnd/>
            <a:tailEnd/>
          </a:ln>
        </p:spPr>
      </p:pic>
      <p:pic>
        <p:nvPicPr>
          <p:cNvPr id="62469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94125" y="2124075"/>
            <a:ext cx="895350" cy="136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Solution 4</a:t>
            </a:r>
            <a:endParaRPr lang="en-US" smtClean="0">
              <a:solidFill>
                <a:srgbClr val="0000FF"/>
              </a:solidFill>
            </a:endParaRPr>
          </a:p>
        </p:txBody>
      </p:sp>
      <p:sp>
        <p:nvSpPr>
          <p:cNvPr id="63491" name="Content Placeholder 2"/>
          <p:cNvSpPr>
            <a:spLocks noGrp="1"/>
          </p:cNvSpPr>
          <p:nvPr>
            <p:ph idx="1"/>
          </p:nvPr>
        </p:nvSpPr>
        <p:spPr>
          <a:xfrm>
            <a:off x="992188" y="1592263"/>
            <a:ext cx="7874000" cy="4638675"/>
          </a:xfrm>
        </p:spPr>
        <p:txBody>
          <a:bodyPr/>
          <a:lstStyle/>
          <a:p>
            <a:r>
              <a:rPr lang="en-US" smtClean="0"/>
              <a:t>Output of the enquiry appears as shown</a:t>
            </a:r>
          </a:p>
        </p:txBody>
      </p:sp>
      <p:pic>
        <p:nvPicPr>
          <p:cNvPr id="63492" name="Picture 5"/>
          <p:cNvPicPr>
            <a:picLocks noChangeAspect="1" noChangeArrowheads="1"/>
          </p:cNvPicPr>
          <p:nvPr/>
        </p:nvPicPr>
        <p:blipFill>
          <a:blip r:embed="rId2" cstate="print"/>
          <a:srcRect b="3349"/>
          <a:stretch>
            <a:fillRect/>
          </a:stretch>
        </p:blipFill>
        <p:spPr bwMode="auto">
          <a:xfrm>
            <a:off x="3173413" y="2044700"/>
            <a:ext cx="2924175" cy="4470400"/>
          </a:xfrm>
          <a:prstGeom prst="rect">
            <a:avLst/>
          </a:prstGeom>
          <a:noFill/>
          <a:ln w="19050">
            <a:solidFill>
              <a:srgbClr val="0000FF"/>
            </a:solidFill>
            <a:miter lim="800000"/>
            <a:headEnd/>
            <a:tailEnd/>
          </a:ln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Version – Field</a:t>
            </a:r>
          </a:p>
        </p:txBody>
      </p:sp>
      <p:sp>
        <p:nvSpPr>
          <p:cNvPr id="64515" name="Content Placeholder 2"/>
          <p:cNvSpPr>
            <a:spLocks noGrp="1"/>
          </p:cNvSpPr>
          <p:nvPr>
            <p:ph idx="1"/>
          </p:nvPr>
        </p:nvSpPr>
        <p:spPr>
          <a:xfrm>
            <a:off x="992188" y="1592263"/>
            <a:ext cx="7874000" cy="4638675"/>
          </a:xfrm>
        </p:spPr>
        <p:txBody>
          <a:bodyPr/>
          <a:lstStyle/>
          <a:p>
            <a:r>
              <a:rPr lang="en-US" smtClean="0"/>
              <a:t>Attribs</a:t>
            </a:r>
          </a:p>
          <a:p>
            <a:pPr lvl="1"/>
            <a:r>
              <a:rPr lang="en-US" smtClean="0"/>
              <a:t>Define number of Attributes for the Version</a:t>
            </a:r>
          </a:p>
          <a:p>
            <a:pPr lvl="1"/>
            <a:r>
              <a:rPr lang="en-US" smtClean="0"/>
              <a:t>Includes defining whether the field is a Hot Field or not</a:t>
            </a:r>
          </a:p>
          <a:p>
            <a:pPr lvl="1"/>
            <a:r>
              <a:rPr lang="en-US" smtClean="0"/>
              <a:t>Used to default other field values once the current field value has been entered</a:t>
            </a:r>
          </a:p>
          <a:p>
            <a:endParaRPr lang="en-US" smtClean="0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Version – Field</a:t>
            </a:r>
          </a:p>
        </p:txBody>
      </p:sp>
      <p:sp>
        <p:nvSpPr>
          <p:cNvPr id="65539" name="Content Placeholder 2"/>
          <p:cNvSpPr>
            <a:spLocks noGrp="1"/>
          </p:cNvSpPr>
          <p:nvPr>
            <p:ph idx="1"/>
          </p:nvPr>
        </p:nvSpPr>
        <p:spPr>
          <a:xfrm>
            <a:off x="992188" y="1592263"/>
            <a:ext cx="7874000" cy="4638675"/>
          </a:xfrm>
        </p:spPr>
        <p:txBody>
          <a:bodyPr/>
          <a:lstStyle/>
          <a:p>
            <a:r>
              <a:rPr lang="en-US" smtClean="0"/>
              <a:t>Display Type</a:t>
            </a:r>
          </a:p>
          <a:p>
            <a:pPr lvl="1"/>
            <a:r>
              <a:rPr lang="en-US" smtClean="0"/>
              <a:t>NO DISPLAY -&gt; no change on the version field.</a:t>
            </a:r>
          </a:p>
          <a:p>
            <a:pPr lvl="1"/>
            <a:r>
              <a:rPr lang="en-US" smtClean="0"/>
              <a:t>TOGGLE</a:t>
            </a:r>
          </a:p>
          <a:p>
            <a:pPr lvl="2"/>
            <a:r>
              <a:rPr lang="en-US" smtClean="0"/>
              <a:t>Changes the field in a button labelled with the field name</a:t>
            </a:r>
          </a:p>
          <a:p>
            <a:pPr lvl="2"/>
            <a:r>
              <a:rPr lang="en-US" smtClean="0"/>
              <a:t>Can display two states only by appearing in white or grey</a:t>
            </a:r>
          </a:p>
          <a:p>
            <a:pPr lvl="1"/>
            <a:r>
              <a:rPr lang="en-US" smtClean="0"/>
              <a:t>CHECKBOX -&gt; Display two states denoted by an empty square box or a box with a tick in it</a:t>
            </a:r>
          </a:p>
          <a:p>
            <a:endParaRPr lang="en-US" smtClean="0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Version – Field</a:t>
            </a:r>
          </a:p>
        </p:txBody>
      </p:sp>
      <p:sp>
        <p:nvSpPr>
          <p:cNvPr id="66563" name="Content Placeholder 2"/>
          <p:cNvSpPr>
            <a:spLocks noGrp="1"/>
          </p:cNvSpPr>
          <p:nvPr>
            <p:ph idx="1"/>
          </p:nvPr>
        </p:nvSpPr>
        <p:spPr>
          <a:xfrm>
            <a:off x="992188" y="1592263"/>
            <a:ext cx="7874000" cy="4638675"/>
          </a:xfrm>
        </p:spPr>
        <p:txBody>
          <a:bodyPr/>
          <a:lstStyle/>
          <a:p>
            <a:r>
              <a:rPr lang="en-US" smtClean="0"/>
              <a:t>Popup Control</a:t>
            </a:r>
          </a:p>
          <a:p>
            <a:pPr lvl="1"/>
            <a:r>
              <a:rPr lang="en-US" smtClean="0"/>
              <a:t>Allows a popup control such as calendar, calculator or rate control to be associated with the corresponding field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Example 5</a:t>
            </a:r>
          </a:p>
        </p:txBody>
      </p:sp>
      <p:sp>
        <p:nvSpPr>
          <p:cNvPr id="67587" name="Content Placeholder 2"/>
          <p:cNvSpPr>
            <a:spLocks noGrp="1"/>
          </p:cNvSpPr>
          <p:nvPr>
            <p:ph idx="1"/>
          </p:nvPr>
        </p:nvSpPr>
        <p:spPr>
          <a:xfrm>
            <a:off x="992188" y="1592263"/>
            <a:ext cx="7874000" cy="4638675"/>
          </a:xfrm>
        </p:spPr>
        <p:txBody>
          <a:bodyPr/>
          <a:lstStyle/>
          <a:p>
            <a:r>
              <a:rPr lang="en-US" smtClean="0"/>
              <a:t>Create a version populating calendar near the ‘Opening date’ field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Solution 5</a:t>
            </a:r>
          </a:p>
        </p:txBody>
      </p:sp>
      <p:sp>
        <p:nvSpPr>
          <p:cNvPr id="68611" name="Content Placeholder 2"/>
          <p:cNvSpPr>
            <a:spLocks noGrp="1"/>
          </p:cNvSpPr>
          <p:nvPr>
            <p:ph idx="1"/>
          </p:nvPr>
        </p:nvSpPr>
        <p:spPr>
          <a:xfrm>
            <a:off x="992188" y="1592263"/>
            <a:ext cx="7874000" cy="4638675"/>
          </a:xfrm>
        </p:spPr>
        <p:txBody>
          <a:bodyPr/>
          <a:lstStyle/>
          <a:p>
            <a:endParaRPr lang="en-US" smtClean="0"/>
          </a:p>
        </p:txBody>
      </p:sp>
      <p:pic>
        <p:nvPicPr>
          <p:cNvPr id="68614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71725" y="2009775"/>
            <a:ext cx="895350" cy="171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/>
          <p:cNvPicPr/>
          <p:nvPr/>
        </p:nvPicPr>
        <p:blipFill>
          <a:blip r:embed="rId3" cstate="print"/>
          <a:srcRect r="63782" b="19373"/>
          <a:stretch>
            <a:fillRect/>
          </a:stretch>
        </p:blipFill>
        <p:spPr bwMode="auto">
          <a:xfrm>
            <a:off x="1295400" y="1227772"/>
            <a:ext cx="5897880" cy="50031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7"/>
          <p:cNvSpPr/>
          <p:nvPr/>
        </p:nvSpPr>
        <p:spPr bwMode="auto">
          <a:xfrm>
            <a:off x="1295400" y="4876800"/>
            <a:ext cx="3078480" cy="609600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Solution 5</a:t>
            </a:r>
          </a:p>
        </p:txBody>
      </p:sp>
      <p:sp>
        <p:nvSpPr>
          <p:cNvPr id="69635" name="Content Placeholder 2"/>
          <p:cNvSpPr>
            <a:spLocks noGrp="1"/>
          </p:cNvSpPr>
          <p:nvPr>
            <p:ph idx="1"/>
          </p:nvPr>
        </p:nvSpPr>
        <p:spPr>
          <a:xfrm>
            <a:off x="622300" y="1203960"/>
            <a:ext cx="7874000" cy="4638675"/>
          </a:xfrm>
        </p:spPr>
        <p:txBody>
          <a:bodyPr/>
          <a:lstStyle/>
          <a:p>
            <a:r>
              <a:rPr lang="en-US" dirty="0" smtClean="0"/>
              <a:t>Output of the version appears as shown</a:t>
            </a:r>
          </a:p>
          <a:p>
            <a:endParaRPr lang="en-US" dirty="0" smtClean="0"/>
          </a:p>
        </p:txBody>
      </p:sp>
      <p:pic>
        <p:nvPicPr>
          <p:cNvPr id="69637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65525" y="2822575"/>
            <a:ext cx="993775" cy="123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/>
          <p:cNvPicPr/>
          <p:nvPr/>
        </p:nvPicPr>
        <p:blipFill>
          <a:blip r:embed="rId3" cstate="print"/>
          <a:srcRect t="7123" r="65385" b="31054"/>
          <a:stretch>
            <a:fillRect/>
          </a:stretch>
        </p:blipFill>
        <p:spPr bwMode="auto">
          <a:xfrm>
            <a:off x="1508124" y="1912937"/>
            <a:ext cx="4846955" cy="36801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 bwMode="auto">
          <a:xfrm>
            <a:off x="1508124" y="3230880"/>
            <a:ext cx="3246756" cy="243840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Adding Header to Version</a:t>
            </a:r>
          </a:p>
        </p:txBody>
      </p:sp>
      <p:sp>
        <p:nvSpPr>
          <p:cNvPr id="716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6425" y="1219200"/>
            <a:ext cx="7874000" cy="4337050"/>
          </a:xfrm>
        </p:spPr>
        <p:txBody>
          <a:bodyPr/>
          <a:lstStyle/>
          <a:p>
            <a:pPr eaLnBrk="1" hangingPunct="1"/>
            <a:r>
              <a:rPr lang="en-US" dirty="0" smtClean="0"/>
              <a:t>Use field ‘</a:t>
            </a:r>
            <a:r>
              <a:rPr lang="en-US" dirty="0" err="1" smtClean="0"/>
              <a:t>Hdr</a:t>
            </a:r>
            <a:r>
              <a:rPr lang="en-US" dirty="0" smtClean="0"/>
              <a:t>’ in Version application to add heading to the version</a:t>
            </a:r>
          </a:p>
        </p:txBody>
      </p:sp>
      <p:pic>
        <p:nvPicPr>
          <p:cNvPr id="71685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43425" y="2593975"/>
            <a:ext cx="895350" cy="171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/>
          <p:cNvPicPr/>
          <p:nvPr/>
        </p:nvPicPr>
        <p:blipFill>
          <a:blip r:embed="rId3" cstate="print"/>
          <a:srcRect r="54808" b="47009"/>
          <a:stretch>
            <a:fillRect/>
          </a:stretch>
        </p:blipFill>
        <p:spPr bwMode="auto">
          <a:xfrm>
            <a:off x="1674494" y="2002472"/>
            <a:ext cx="5015865" cy="37518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 bwMode="auto">
          <a:xfrm>
            <a:off x="1674494" y="3855720"/>
            <a:ext cx="4497706" cy="1898650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Example 6</a:t>
            </a:r>
          </a:p>
        </p:txBody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92188" y="1592263"/>
            <a:ext cx="7874000" cy="4337050"/>
          </a:xfrm>
        </p:spPr>
        <p:txBody>
          <a:bodyPr/>
          <a:lstStyle/>
          <a:p>
            <a:pPr eaLnBrk="1" hangingPunct="1"/>
            <a:r>
              <a:rPr lang="en-US" smtClean="0"/>
              <a:t>Add a suitable heading “Funds Transfer Related Information” to the version created in Example1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Use of Version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92188" y="1592263"/>
            <a:ext cx="7874000" cy="4337050"/>
          </a:xfrm>
        </p:spPr>
        <p:txBody>
          <a:bodyPr/>
          <a:lstStyle/>
          <a:p>
            <a:pPr eaLnBrk="1" hangingPunct="1"/>
            <a:r>
              <a:rPr lang="en-US" smtClean="0"/>
              <a:t>Can be launched from menus for easy navigation</a:t>
            </a:r>
          </a:p>
          <a:p>
            <a:pPr eaLnBrk="1" hangingPunct="1"/>
            <a:r>
              <a:rPr lang="en-US" smtClean="0"/>
              <a:t>Can launch into other applications</a:t>
            </a:r>
          </a:p>
        </p:txBody>
      </p:sp>
    </p:spTree>
  </p:cSld>
  <p:clrMapOvr>
    <a:masterClrMapping/>
  </p:clrMapOvr>
  <p:transition>
    <p:wipe dir="r"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Solution 6</a:t>
            </a:r>
          </a:p>
        </p:txBody>
      </p:sp>
      <p:sp>
        <p:nvSpPr>
          <p:cNvPr id="737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3588" y="1249680"/>
            <a:ext cx="7874000" cy="4337050"/>
          </a:xfrm>
        </p:spPr>
        <p:txBody>
          <a:bodyPr/>
          <a:lstStyle/>
          <a:p>
            <a:pPr eaLnBrk="1" hangingPunct="1"/>
            <a:r>
              <a:rPr lang="en-US" dirty="0" smtClean="0"/>
              <a:t>Enter required heading in ‘</a:t>
            </a:r>
            <a:r>
              <a:rPr lang="en-US" dirty="0" err="1" smtClean="0"/>
              <a:t>Hdr</a:t>
            </a:r>
            <a:r>
              <a:rPr lang="en-US" dirty="0" smtClean="0"/>
              <a:t>’ field</a:t>
            </a:r>
          </a:p>
        </p:txBody>
      </p:sp>
      <p:pic>
        <p:nvPicPr>
          <p:cNvPr id="73733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378325" y="2301875"/>
            <a:ext cx="895350" cy="98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/>
          <p:cNvPicPr/>
          <p:nvPr/>
        </p:nvPicPr>
        <p:blipFill>
          <a:blip r:embed="rId3" cstate="print"/>
          <a:srcRect r="54968" b="47863"/>
          <a:stretch>
            <a:fillRect/>
          </a:stretch>
        </p:blipFill>
        <p:spPr bwMode="auto">
          <a:xfrm>
            <a:off x="1895474" y="1947862"/>
            <a:ext cx="4932046" cy="3980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 bwMode="auto">
          <a:xfrm>
            <a:off x="1895474" y="3916680"/>
            <a:ext cx="4505326" cy="365760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Solution 6</a:t>
            </a:r>
          </a:p>
        </p:txBody>
      </p:sp>
      <p:sp>
        <p:nvSpPr>
          <p:cNvPr id="747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92188" y="1592263"/>
            <a:ext cx="7874000" cy="4337050"/>
          </a:xfrm>
        </p:spPr>
        <p:txBody>
          <a:bodyPr/>
          <a:lstStyle/>
          <a:p>
            <a:pPr eaLnBrk="1" hangingPunct="1"/>
            <a:r>
              <a:rPr lang="en-US" smtClean="0"/>
              <a:t>Screen shot of newly created version</a:t>
            </a:r>
          </a:p>
        </p:txBody>
      </p:sp>
      <p:pic>
        <p:nvPicPr>
          <p:cNvPr id="74757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673725" y="2854325"/>
            <a:ext cx="993775" cy="19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/>
          <p:cNvPicPr/>
          <p:nvPr/>
        </p:nvPicPr>
        <p:blipFill>
          <a:blip r:embed="rId3" cstate="print"/>
          <a:srcRect t="3419" r="50000" b="43875"/>
          <a:stretch>
            <a:fillRect/>
          </a:stretch>
        </p:blipFill>
        <p:spPr bwMode="auto">
          <a:xfrm>
            <a:off x="1600200" y="2163762"/>
            <a:ext cx="5067300" cy="3475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 bwMode="auto">
          <a:xfrm>
            <a:off x="1600200" y="3535680"/>
            <a:ext cx="2926080" cy="335280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Displaying multiple fields per line</a:t>
            </a:r>
          </a:p>
        </p:txBody>
      </p:sp>
      <p:sp>
        <p:nvSpPr>
          <p:cNvPr id="757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92188" y="1592263"/>
            <a:ext cx="7874000" cy="4337050"/>
          </a:xfrm>
        </p:spPr>
        <p:txBody>
          <a:bodyPr/>
          <a:lstStyle/>
          <a:p>
            <a:pPr eaLnBrk="1" hangingPunct="1"/>
            <a:r>
              <a:rPr lang="en-US" smtClean="0"/>
              <a:t>Use field ‘Fields Per Line’ in version application</a:t>
            </a:r>
          </a:p>
          <a:p>
            <a:pPr lvl="1" eaLnBrk="1" hangingPunct="1"/>
            <a:r>
              <a:rPr lang="en-US" smtClean="0"/>
              <a:t>1 – To display single field per line</a:t>
            </a:r>
          </a:p>
          <a:p>
            <a:pPr lvl="1" eaLnBrk="1" hangingPunct="1"/>
            <a:r>
              <a:rPr lang="en-US" smtClean="0"/>
              <a:t>MULTI – To display multiple fields per line</a:t>
            </a:r>
          </a:p>
        </p:txBody>
      </p:sp>
      <p:pic>
        <p:nvPicPr>
          <p:cNvPr id="5" name="Picture 4"/>
          <p:cNvPicPr/>
          <p:nvPr/>
        </p:nvPicPr>
        <p:blipFill>
          <a:blip r:embed="rId2" cstate="print"/>
          <a:srcRect t="7423" r="54968" b="57644"/>
          <a:stretch>
            <a:fillRect/>
          </a:stretch>
        </p:blipFill>
        <p:spPr bwMode="auto">
          <a:xfrm>
            <a:off x="1529714" y="2941320"/>
            <a:ext cx="4932046" cy="266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 bwMode="auto">
          <a:xfrm>
            <a:off x="1529714" y="3855720"/>
            <a:ext cx="3103246" cy="335280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Example 7</a:t>
            </a:r>
          </a:p>
        </p:txBody>
      </p:sp>
      <p:sp>
        <p:nvSpPr>
          <p:cNvPr id="768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92188" y="1592263"/>
            <a:ext cx="7874000" cy="4337050"/>
          </a:xfrm>
        </p:spPr>
        <p:txBody>
          <a:bodyPr/>
          <a:lstStyle/>
          <a:p>
            <a:pPr eaLnBrk="1" hangingPunct="1"/>
            <a:r>
              <a:rPr lang="en-US" smtClean="0"/>
              <a:t>Create a version for FT application displaying only mandatory fields, using multiple fields per line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Solution 7</a:t>
            </a:r>
          </a:p>
        </p:txBody>
      </p:sp>
      <p:sp>
        <p:nvSpPr>
          <p:cNvPr id="778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92188" y="1592263"/>
            <a:ext cx="7874000" cy="4337050"/>
          </a:xfrm>
        </p:spPr>
        <p:txBody>
          <a:bodyPr/>
          <a:lstStyle/>
          <a:p>
            <a:pPr eaLnBrk="1" hangingPunct="1"/>
            <a:r>
              <a:rPr lang="en-US" smtClean="0"/>
              <a:t>Select ‘MULTI’ from ‘Fields Per Line’ field</a:t>
            </a:r>
          </a:p>
        </p:txBody>
      </p:sp>
      <p:pic>
        <p:nvPicPr>
          <p:cNvPr id="77828" name="Picture 6"/>
          <p:cNvPicPr>
            <a:picLocks noChangeAspect="1" noChangeArrowheads="1"/>
          </p:cNvPicPr>
          <p:nvPr/>
        </p:nvPicPr>
        <p:blipFill>
          <a:blip r:embed="rId2" cstate="print"/>
          <a:srcRect t="5471"/>
          <a:stretch>
            <a:fillRect/>
          </a:stretch>
        </p:blipFill>
        <p:spPr bwMode="auto">
          <a:xfrm>
            <a:off x="1047750" y="2044700"/>
            <a:ext cx="3994150" cy="4191000"/>
          </a:xfrm>
          <a:prstGeom prst="rect">
            <a:avLst/>
          </a:prstGeom>
          <a:noFill/>
          <a:ln w="19050">
            <a:solidFill>
              <a:srgbClr val="0000FF"/>
            </a:solidFill>
            <a:miter lim="800000"/>
            <a:headEnd/>
            <a:tailEnd/>
          </a:ln>
        </p:spPr>
      </p:pic>
      <p:pic>
        <p:nvPicPr>
          <p:cNvPr id="77829" name="Picture 7"/>
          <p:cNvPicPr>
            <a:picLocks noChangeAspect="1" noChangeArrowheads="1"/>
          </p:cNvPicPr>
          <p:nvPr/>
        </p:nvPicPr>
        <p:blipFill>
          <a:blip r:embed="rId3" cstate="print"/>
          <a:srcRect r="30658"/>
          <a:stretch>
            <a:fillRect/>
          </a:stretch>
        </p:blipFill>
        <p:spPr bwMode="auto">
          <a:xfrm>
            <a:off x="5119688" y="2044700"/>
            <a:ext cx="3414712" cy="4191000"/>
          </a:xfrm>
          <a:prstGeom prst="rect">
            <a:avLst/>
          </a:prstGeom>
          <a:noFill/>
          <a:ln w="19050">
            <a:solidFill>
              <a:srgbClr val="0000FF"/>
            </a:solidFill>
            <a:miter lim="800000"/>
            <a:headEnd/>
            <a:tailEnd/>
          </a:ln>
        </p:spPr>
      </p:pic>
      <p:pic>
        <p:nvPicPr>
          <p:cNvPr id="77830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121025" y="2492375"/>
            <a:ext cx="895350" cy="161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Solution 7</a:t>
            </a:r>
          </a:p>
        </p:txBody>
      </p:sp>
      <p:sp>
        <p:nvSpPr>
          <p:cNvPr id="788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92188" y="1592263"/>
            <a:ext cx="7874000" cy="4337050"/>
          </a:xfrm>
        </p:spPr>
        <p:txBody>
          <a:bodyPr/>
          <a:lstStyle/>
          <a:p>
            <a:pPr eaLnBrk="1" hangingPunct="1"/>
            <a:r>
              <a:rPr lang="en-US" smtClean="0"/>
              <a:t>Value entered in ‘Text’ field is displayed for each field in the Version</a:t>
            </a:r>
          </a:p>
          <a:p>
            <a:pPr eaLnBrk="1" hangingPunct="1"/>
            <a:r>
              <a:rPr lang="en-US" smtClean="0"/>
              <a:t>E.g. Credit Account No. is displayed from value entered in ‘Text’ field, during the creation of version</a:t>
            </a:r>
          </a:p>
        </p:txBody>
      </p:sp>
      <p:pic>
        <p:nvPicPr>
          <p:cNvPr id="78852" name="Picture 5"/>
          <p:cNvPicPr>
            <a:picLocks noChangeAspect="1" noChangeArrowheads="1"/>
          </p:cNvPicPr>
          <p:nvPr/>
        </p:nvPicPr>
        <p:blipFill>
          <a:blip r:embed="rId2" cstate="print"/>
          <a:srcRect t="15118"/>
          <a:stretch>
            <a:fillRect/>
          </a:stretch>
        </p:blipFill>
        <p:spPr bwMode="auto">
          <a:xfrm>
            <a:off x="1286668" y="3343275"/>
            <a:ext cx="6665913" cy="1705928"/>
          </a:xfrm>
          <a:prstGeom prst="rect">
            <a:avLst/>
          </a:prstGeom>
          <a:noFill/>
          <a:ln w="19050">
            <a:solidFill>
              <a:srgbClr val="0000FF"/>
            </a:solidFill>
            <a:miter lim="800000"/>
            <a:headEnd/>
            <a:tailEnd/>
          </a:ln>
        </p:spPr>
      </p:pic>
      <p:pic>
        <p:nvPicPr>
          <p:cNvPr id="78853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24325" y="3343275"/>
            <a:ext cx="895350" cy="171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8854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19625" y="4092575"/>
            <a:ext cx="993775" cy="19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Adding sub-headings to version</a:t>
            </a:r>
          </a:p>
        </p:txBody>
      </p:sp>
      <p:sp>
        <p:nvSpPr>
          <p:cNvPr id="798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92188" y="1592263"/>
            <a:ext cx="7874000" cy="4337050"/>
          </a:xfrm>
        </p:spPr>
        <p:txBody>
          <a:bodyPr/>
          <a:lstStyle/>
          <a:p>
            <a:pPr eaLnBrk="1" hangingPunct="1"/>
            <a:r>
              <a:rPr lang="en-US" smtClean="0"/>
              <a:t>Sub-headings can be added to version application using the following fields</a:t>
            </a:r>
          </a:p>
          <a:p>
            <a:pPr lvl="1" eaLnBrk="1" hangingPunct="1"/>
            <a:r>
              <a:rPr lang="en-US" smtClean="0"/>
              <a:t>Field name – Enter ‘*’, where * means sub-heading/comment line</a:t>
            </a:r>
          </a:p>
          <a:p>
            <a:pPr lvl="1" eaLnBrk="1" hangingPunct="1"/>
            <a:r>
              <a:rPr lang="en-US" smtClean="0"/>
              <a:t>Column – Indicates Column on which the sub-heading should be displayed</a:t>
            </a:r>
          </a:p>
          <a:p>
            <a:pPr lvl="1" eaLnBrk="1" hangingPunct="1"/>
            <a:r>
              <a:rPr lang="en-US" smtClean="0"/>
              <a:t>Text – Enter suitable sub-heading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Example 8</a:t>
            </a:r>
          </a:p>
        </p:txBody>
      </p:sp>
      <p:sp>
        <p:nvSpPr>
          <p:cNvPr id="808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92188" y="1592263"/>
            <a:ext cx="7874000" cy="4337050"/>
          </a:xfrm>
        </p:spPr>
        <p:txBody>
          <a:bodyPr/>
          <a:lstStyle/>
          <a:p>
            <a:pPr eaLnBrk="1" hangingPunct="1"/>
            <a:r>
              <a:rPr lang="en-US" smtClean="0"/>
              <a:t>Add sub-headings “Credit Related Information” and “Debit Related Information” above corresponding fields, to version created in Example 3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Solution 8</a:t>
            </a:r>
          </a:p>
        </p:txBody>
      </p:sp>
      <p:sp>
        <p:nvSpPr>
          <p:cNvPr id="819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92188" y="1592263"/>
            <a:ext cx="7874000" cy="4337050"/>
          </a:xfrm>
        </p:spPr>
        <p:txBody>
          <a:bodyPr/>
          <a:lstStyle/>
          <a:p>
            <a:pPr eaLnBrk="1" hangingPunct="1"/>
            <a:endParaRPr lang="en-US" smtClean="0"/>
          </a:p>
        </p:txBody>
      </p:sp>
      <p:pic>
        <p:nvPicPr>
          <p:cNvPr id="81924" name="Picture 6"/>
          <p:cNvPicPr>
            <a:picLocks noChangeAspect="1" noChangeArrowheads="1"/>
          </p:cNvPicPr>
          <p:nvPr/>
        </p:nvPicPr>
        <p:blipFill>
          <a:blip r:embed="rId2" cstate="print"/>
          <a:srcRect t="9091"/>
          <a:stretch>
            <a:fillRect/>
          </a:stretch>
        </p:blipFill>
        <p:spPr bwMode="auto">
          <a:xfrm>
            <a:off x="989013" y="1576389"/>
            <a:ext cx="3900487" cy="4468812"/>
          </a:xfrm>
          <a:prstGeom prst="rect">
            <a:avLst/>
          </a:prstGeom>
          <a:noFill/>
          <a:ln w="19050">
            <a:solidFill>
              <a:srgbClr val="0000FF"/>
            </a:solidFill>
            <a:miter lim="800000"/>
            <a:headEnd/>
            <a:tailEnd/>
          </a:ln>
        </p:spPr>
      </p:pic>
      <p:pic>
        <p:nvPicPr>
          <p:cNvPr id="81925" name="Picture 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81575" y="1576388"/>
            <a:ext cx="3844925" cy="4468812"/>
          </a:xfrm>
          <a:prstGeom prst="rect">
            <a:avLst/>
          </a:prstGeom>
          <a:noFill/>
          <a:ln w="19050">
            <a:solidFill>
              <a:srgbClr val="0000FF"/>
            </a:solidFill>
            <a:miter lim="800000"/>
            <a:headEnd/>
            <a:tailEnd/>
          </a:ln>
        </p:spPr>
      </p:pic>
      <p:pic>
        <p:nvPicPr>
          <p:cNvPr id="81926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765425" y="1997075"/>
            <a:ext cx="895350" cy="171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Solution 8</a:t>
            </a:r>
          </a:p>
        </p:txBody>
      </p:sp>
      <p:sp>
        <p:nvSpPr>
          <p:cNvPr id="829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92188" y="1592263"/>
            <a:ext cx="7874000" cy="4337050"/>
          </a:xfrm>
        </p:spPr>
        <p:txBody>
          <a:bodyPr/>
          <a:lstStyle/>
          <a:p>
            <a:pPr eaLnBrk="1" hangingPunct="1"/>
            <a:endParaRPr lang="en-US" dirty="0" smtClean="0"/>
          </a:p>
        </p:txBody>
      </p:sp>
      <p:pic>
        <p:nvPicPr>
          <p:cNvPr id="82948" name="Picture 5"/>
          <p:cNvPicPr>
            <a:picLocks noChangeAspect="1" noChangeArrowheads="1"/>
          </p:cNvPicPr>
          <p:nvPr/>
        </p:nvPicPr>
        <p:blipFill>
          <a:blip r:embed="rId2" cstate="print"/>
          <a:srcRect t="24074"/>
          <a:stretch>
            <a:fillRect/>
          </a:stretch>
        </p:blipFill>
        <p:spPr bwMode="auto">
          <a:xfrm>
            <a:off x="1493838" y="2771775"/>
            <a:ext cx="6408737" cy="1887538"/>
          </a:xfrm>
          <a:prstGeom prst="rect">
            <a:avLst/>
          </a:prstGeom>
          <a:noFill/>
          <a:ln w="19050">
            <a:solidFill>
              <a:srgbClr val="0000FF"/>
            </a:solidFill>
            <a:miter lim="800000"/>
            <a:headEnd/>
            <a:tailEnd/>
          </a:ln>
        </p:spPr>
      </p:pic>
      <p:pic>
        <p:nvPicPr>
          <p:cNvPr id="82949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83125" y="2771775"/>
            <a:ext cx="993775" cy="19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Features of Version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92188" y="1592263"/>
            <a:ext cx="7874000" cy="4337050"/>
          </a:xfrm>
        </p:spPr>
        <p:txBody>
          <a:bodyPr/>
          <a:lstStyle/>
          <a:p>
            <a:pPr eaLnBrk="1" hangingPunct="1"/>
            <a:r>
              <a:rPr lang="en-US" smtClean="0"/>
              <a:t>Additional features can be added to fields</a:t>
            </a:r>
          </a:p>
          <a:p>
            <a:pPr lvl="1" eaLnBrk="1" hangingPunct="1"/>
            <a:r>
              <a:rPr lang="en-US" smtClean="0"/>
              <a:t>Heading can be added</a:t>
            </a:r>
          </a:p>
          <a:p>
            <a:pPr lvl="1" eaLnBrk="1" hangingPunct="1"/>
            <a:r>
              <a:rPr lang="en-US" smtClean="0"/>
              <a:t>Comments in the form of sub-headings can be added between fields</a:t>
            </a:r>
          </a:p>
          <a:p>
            <a:pPr lvl="1" eaLnBrk="1" hangingPunct="1"/>
            <a:r>
              <a:rPr lang="en-US" smtClean="0"/>
              <a:t>Routines can be added for pre-processing</a:t>
            </a:r>
          </a:p>
          <a:p>
            <a:pPr lvl="1" eaLnBrk="1" hangingPunct="1"/>
            <a:r>
              <a:rPr lang="en-US" smtClean="0"/>
              <a:t>Number of authorizers for application records can be set</a:t>
            </a:r>
          </a:p>
          <a:p>
            <a:pPr eaLnBrk="1" hangingPunct="1"/>
            <a:endParaRPr lang="en-US" smtClean="0"/>
          </a:p>
        </p:txBody>
      </p:sp>
    </p:spTree>
  </p:cSld>
  <p:clrMapOvr>
    <a:masterClrMapping/>
  </p:clrMapOvr>
  <p:transition>
    <p:wipe dir="r"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Workshop 1</a:t>
            </a:r>
          </a:p>
        </p:txBody>
      </p:sp>
      <p:sp>
        <p:nvSpPr>
          <p:cNvPr id="839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92188" y="1592263"/>
            <a:ext cx="7874000" cy="4337050"/>
          </a:xfrm>
        </p:spPr>
        <p:txBody>
          <a:bodyPr/>
          <a:lstStyle/>
          <a:p>
            <a:pPr eaLnBrk="1" hangingPunct="1"/>
            <a:r>
              <a:rPr lang="en-US" smtClean="0"/>
              <a:t>Create a version for account module containing the following fields:</a:t>
            </a:r>
          </a:p>
          <a:p>
            <a:pPr lvl="1" eaLnBrk="1" hangingPunct="1"/>
            <a:r>
              <a:rPr lang="en-US" smtClean="0"/>
              <a:t>Category</a:t>
            </a:r>
          </a:p>
          <a:p>
            <a:pPr lvl="1" eaLnBrk="1" hangingPunct="1"/>
            <a:r>
              <a:rPr lang="en-US" smtClean="0"/>
              <a:t>Currency</a:t>
            </a:r>
          </a:p>
          <a:p>
            <a:pPr lvl="1" eaLnBrk="1" hangingPunct="1"/>
            <a:r>
              <a:rPr lang="en-US" smtClean="0"/>
              <a:t>Mnemonic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Solution 1</a:t>
            </a:r>
          </a:p>
        </p:txBody>
      </p:sp>
      <p:sp>
        <p:nvSpPr>
          <p:cNvPr id="849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92188" y="1592263"/>
            <a:ext cx="7874000" cy="4337050"/>
          </a:xfrm>
        </p:spPr>
        <p:txBody>
          <a:bodyPr/>
          <a:lstStyle/>
          <a:p>
            <a:pPr eaLnBrk="1" hangingPunct="1"/>
            <a:r>
              <a:rPr lang="en-US" smtClean="0"/>
              <a:t>Add required field names in ‘FIELD NO’ field</a:t>
            </a:r>
          </a:p>
        </p:txBody>
      </p:sp>
      <p:pic>
        <p:nvPicPr>
          <p:cNvPr id="84996" name="Picture 5"/>
          <p:cNvPicPr>
            <a:picLocks noChangeAspect="1" noChangeArrowheads="1"/>
          </p:cNvPicPr>
          <p:nvPr/>
        </p:nvPicPr>
        <p:blipFill>
          <a:blip r:embed="rId2" cstate="print"/>
          <a:srcRect t="4579"/>
          <a:stretch>
            <a:fillRect/>
          </a:stretch>
        </p:blipFill>
        <p:spPr bwMode="auto">
          <a:xfrm>
            <a:off x="2378075" y="2225040"/>
            <a:ext cx="4403725" cy="4088448"/>
          </a:xfrm>
          <a:prstGeom prst="rect">
            <a:avLst/>
          </a:prstGeom>
          <a:noFill/>
          <a:ln w="19050">
            <a:solidFill>
              <a:srgbClr val="0000FF"/>
            </a:solidFill>
            <a:miter lim="800000"/>
            <a:headEnd/>
            <a:tailEnd/>
          </a:ln>
        </p:spPr>
      </p:pic>
      <p:pic>
        <p:nvPicPr>
          <p:cNvPr id="84997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73525" y="2416175"/>
            <a:ext cx="895350" cy="171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Solution 1</a:t>
            </a:r>
          </a:p>
        </p:txBody>
      </p:sp>
      <p:sp>
        <p:nvSpPr>
          <p:cNvPr id="860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92188" y="1592263"/>
            <a:ext cx="7874000" cy="4337050"/>
          </a:xfrm>
        </p:spPr>
        <p:txBody>
          <a:bodyPr/>
          <a:lstStyle/>
          <a:p>
            <a:pPr eaLnBrk="1" hangingPunct="1"/>
            <a:r>
              <a:rPr lang="en-US" smtClean="0"/>
              <a:t>Version of the application appears as shown</a:t>
            </a:r>
          </a:p>
        </p:txBody>
      </p:sp>
      <p:pic>
        <p:nvPicPr>
          <p:cNvPr id="86020" name="Picture 5"/>
          <p:cNvPicPr>
            <a:picLocks noChangeAspect="1" noChangeArrowheads="1"/>
          </p:cNvPicPr>
          <p:nvPr/>
        </p:nvPicPr>
        <p:blipFill>
          <a:blip r:embed="rId2" cstate="print"/>
          <a:srcRect t="10772"/>
          <a:stretch>
            <a:fillRect/>
          </a:stretch>
        </p:blipFill>
        <p:spPr bwMode="auto">
          <a:xfrm>
            <a:off x="1555750" y="2575560"/>
            <a:ext cx="6210300" cy="2201228"/>
          </a:xfrm>
          <a:prstGeom prst="rect">
            <a:avLst/>
          </a:prstGeom>
          <a:noFill/>
          <a:ln w="19050">
            <a:solidFill>
              <a:srgbClr val="0000FF"/>
            </a:solidFill>
            <a:miter lim="800000"/>
            <a:headEnd/>
            <a:tailEnd/>
          </a:ln>
        </p:spPr>
      </p:pic>
      <p:pic>
        <p:nvPicPr>
          <p:cNvPr id="86021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76625" y="2936875"/>
            <a:ext cx="1031875" cy="19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Workshop 2</a:t>
            </a:r>
          </a:p>
        </p:txBody>
      </p:sp>
      <p:sp>
        <p:nvSpPr>
          <p:cNvPr id="870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92188" y="1592263"/>
            <a:ext cx="7874000" cy="4337050"/>
          </a:xfrm>
        </p:spPr>
        <p:txBody>
          <a:bodyPr/>
          <a:lstStyle/>
          <a:p>
            <a:pPr eaLnBrk="1" hangingPunct="1"/>
            <a:r>
              <a:rPr lang="en-US" smtClean="0"/>
              <a:t>Create a version for customer module </a:t>
            </a:r>
          </a:p>
          <a:p>
            <a:pPr lvl="1" eaLnBrk="1" hangingPunct="1"/>
            <a:r>
              <a:rPr lang="en-US" smtClean="0"/>
              <a:t>Containing the following fields: Mnemonic, Short Name, Name.1, Relation code, Related customer, Sector, Account officer, Industry, Target, Nationality and Language</a:t>
            </a:r>
          </a:p>
          <a:p>
            <a:pPr lvl="1" eaLnBrk="1" hangingPunct="1"/>
            <a:r>
              <a:rPr lang="en-US" smtClean="0"/>
              <a:t>Mnemonic, Short Name, Name.1 should fall under sub-heading “Customer Information”</a:t>
            </a:r>
          </a:p>
          <a:p>
            <a:pPr lvl="1" eaLnBrk="1" hangingPunct="1"/>
            <a:r>
              <a:rPr lang="en-US" smtClean="0"/>
              <a:t>Relation code, Related customer should fall under sub-heading “Reference Information”</a:t>
            </a:r>
          </a:p>
          <a:p>
            <a:pPr lvl="1" eaLnBrk="1" hangingPunct="1"/>
            <a:r>
              <a:rPr lang="en-US" smtClean="0"/>
              <a:t>Other fields should fall under sub-heading “Other Information”</a:t>
            </a:r>
          </a:p>
          <a:p>
            <a:pPr eaLnBrk="1" hangingPunct="1"/>
            <a:endParaRPr lang="en-US" smtClean="0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Solution 2</a:t>
            </a:r>
          </a:p>
        </p:txBody>
      </p:sp>
      <p:sp>
        <p:nvSpPr>
          <p:cNvPr id="880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92188" y="1592263"/>
            <a:ext cx="7874000" cy="4337050"/>
          </a:xfrm>
        </p:spPr>
        <p:txBody>
          <a:bodyPr/>
          <a:lstStyle/>
          <a:p>
            <a:pPr eaLnBrk="1" hangingPunct="1"/>
            <a:endParaRPr lang="en-US" smtClean="0"/>
          </a:p>
        </p:txBody>
      </p:sp>
      <p:pic>
        <p:nvPicPr>
          <p:cNvPr id="88068" name="Picture 6"/>
          <p:cNvPicPr>
            <a:picLocks noChangeAspect="1" noChangeArrowheads="1"/>
          </p:cNvPicPr>
          <p:nvPr/>
        </p:nvPicPr>
        <p:blipFill>
          <a:blip r:embed="rId2" cstate="print"/>
          <a:srcRect t="8052"/>
          <a:stretch>
            <a:fillRect/>
          </a:stretch>
        </p:blipFill>
        <p:spPr bwMode="auto">
          <a:xfrm>
            <a:off x="1008063" y="1592263"/>
            <a:ext cx="3805237" cy="4364037"/>
          </a:xfrm>
          <a:prstGeom prst="rect">
            <a:avLst/>
          </a:prstGeom>
          <a:noFill/>
          <a:ln w="19050">
            <a:solidFill>
              <a:srgbClr val="0000FF"/>
            </a:solidFill>
            <a:miter lim="800000"/>
            <a:headEnd/>
            <a:tailEnd/>
          </a:ln>
        </p:spPr>
      </p:pic>
      <p:pic>
        <p:nvPicPr>
          <p:cNvPr id="88069" name="Picture 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08550" y="1533525"/>
            <a:ext cx="3663950" cy="4448175"/>
          </a:xfrm>
          <a:prstGeom prst="rect">
            <a:avLst/>
          </a:prstGeom>
          <a:noFill/>
          <a:ln w="19050">
            <a:solidFill>
              <a:srgbClr val="0000FF"/>
            </a:solidFill>
            <a:miter lim="800000"/>
            <a:headEnd/>
            <a:tailEnd/>
          </a:ln>
        </p:spPr>
      </p:pic>
      <p:pic>
        <p:nvPicPr>
          <p:cNvPr id="88070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87625" y="1895475"/>
            <a:ext cx="895350" cy="171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Solution 2</a:t>
            </a:r>
          </a:p>
        </p:txBody>
      </p:sp>
      <p:sp>
        <p:nvSpPr>
          <p:cNvPr id="890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92188" y="1592263"/>
            <a:ext cx="7874000" cy="4337050"/>
          </a:xfrm>
        </p:spPr>
        <p:txBody>
          <a:bodyPr/>
          <a:lstStyle/>
          <a:p>
            <a:pPr eaLnBrk="1" hangingPunct="1"/>
            <a:endParaRPr lang="en-US" smtClean="0"/>
          </a:p>
        </p:txBody>
      </p:sp>
      <p:pic>
        <p:nvPicPr>
          <p:cNvPr id="89092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69975" y="1601788"/>
            <a:ext cx="3794125" cy="4354512"/>
          </a:xfrm>
          <a:prstGeom prst="rect">
            <a:avLst/>
          </a:prstGeom>
          <a:noFill/>
          <a:ln w="19050">
            <a:solidFill>
              <a:srgbClr val="0000FF"/>
            </a:solidFill>
            <a:miter lim="800000"/>
            <a:headEnd/>
            <a:tailEnd/>
          </a:ln>
        </p:spPr>
      </p:pic>
      <p:pic>
        <p:nvPicPr>
          <p:cNvPr id="89093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75225" y="1562100"/>
            <a:ext cx="3800475" cy="4394200"/>
          </a:xfrm>
          <a:prstGeom prst="rect">
            <a:avLst/>
          </a:prstGeom>
          <a:noFill/>
          <a:ln w="19050">
            <a:solidFill>
              <a:srgbClr val="0000FF"/>
            </a:solidFill>
            <a:miter lim="800000"/>
            <a:headEnd/>
            <a:tailEnd/>
          </a:ln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Solution 2</a:t>
            </a:r>
          </a:p>
        </p:txBody>
      </p:sp>
      <p:sp>
        <p:nvSpPr>
          <p:cNvPr id="901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92188" y="1592263"/>
            <a:ext cx="7874000" cy="4337050"/>
          </a:xfrm>
        </p:spPr>
        <p:txBody>
          <a:bodyPr/>
          <a:lstStyle/>
          <a:p>
            <a:pPr eaLnBrk="1" hangingPunct="1"/>
            <a:r>
              <a:rPr lang="en-US" smtClean="0"/>
              <a:t>Shows display of newly created version</a:t>
            </a:r>
          </a:p>
        </p:txBody>
      </p:sp>
      <p:pic>
        <p:nvPicPr>
          <p:cNvPr id="90116" name="Picture 5"/>
          <p:cNvPicPr>
            <a:picLocks noChangeAspect="1" noChangeArrowheads="1"/>
          </p:cNvPicPr>
          <p:nvPr/>
        </p:nvPicPr>
        <p:blipFill>
          <a:blip r:embed="rId2" cstate="print"/>
          <a:srcRect t="6568"/>
          <a:stretch>
            <a:fillRect/>
          </a:stretch>
        </p:blipFill>
        <p:spPr bwMode="auto">
          <a:xfrm>
            <a:off x="1417638" y="2407920"/>
            <a:ext cx="6824662" cy="3721418"/>
          </a:xfrm>
          <a:prstGeom prst="rect">
            <a:avLst/>
          </a:prstGeom>
          <a:noFill/>
          <a:ln w="19050">
            <a:solidFill>
              <a:srgbClr val="0000FF"/>
            </a:solidFill>
            <a:miter lim="800000"/>
            <a:headEnd/>
            <a:tailEnd/>
          </a:ln>
        </p:spPr>
      </p:pic>
      <p:pic>
        <p:nvPicPr>
          <p:cNvPr id="90117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09925" y="2682875"/>
            <a:ext cx="895350" cy="171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Version – Current Variables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Version can be called from enquiries and values can be defaulted from enquiries to version using current variables.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© 2010 Capgemini - All rights reserved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E72FC40-BA65-4A86-8DAC-7CB69408270E}" type="slidenum">
              <a:rPr lang="en-US" smtClean="0"/>
              <a:pPr>
                <a:defRPr/>
              </a:pPr>
              <a:t>76</a:t>
            </a:fld>
            <a:endParaRPr lang="en-US"/>
          </a:p>
        </p:txBody>
      </p:sp>
    </p:spTree>
  </p:cSld>
  <p:clrMapOvr>
    <a:masterClrMapping/>
  </p:clrMapOvr>
  <p:transition>
    <p:wipe dir="r"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– Current Variable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Enquiry for Account application with fields Customer and Account Title. Create a version for Customer and populate Family Name field in version with Account Title.1.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© 2010 Capgemini - All rights reserved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E72FC40-BA65-4A86-8DAC-7CB69408270E}" type="slidenum">
              <a:rPr lang="en-US" smtClean="0"/>
              <a:pPr>
                <a:defRPr/>
              </a:pPr>
              <a:t>77</a:t>
            </a:fld>
            <a:endParaRPr lang="en-US"/>
          </a:p>
        </p:txBody>
      </p:sp>
    </p:spTree>
  </p:cSld>
  <p:clrMapOvr>
    <a:masterClrMapping/>
  </p:clrMapOvr>
  <p:transition>
    <p:wipe dir="r"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– Current Variable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4475" y="960120"/>
            <a:ext cx="8713788" cy="4860925"/>
          </a:xfrm>
        </p:spPr>
        <p:txBody>
          <a:bodyPr/>
          <a:lstStyle/>
          <a:p>
            <a:r>
              <a:rPr lang="en-US" dirty="0" smtClean="0"/>
              <a:t>Create Enquiry for Account </a:t>
            </a:r>
            <a:r>
              <a:rPr lang="en-US" dirty="0" smtClean="0"/>
              <a:t>application</a:t>
            </a:r>
          </a:p>
          <a:p>
            <a:r>
              <a:rPr lang="en-US" dirty="0" smtClean="0"/>
              <a:t>Name of the version to be called in Enquiry Field of Enquiry Application </a:t>
            </a:r>
          </a:p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© 2010 Capgemini - All rights reserved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E72FC40-BA65-4A86-8DAC-7CB69408270E}" type="slidenum">
              <a:rPr lang="en-US" smtClean="0"/>
              <a:pPr>
                <a:defRPr/>
              </a:pPr>
              <a:t>78</a:t>
            </a:fld>
            <a:endParaRPr lang="en-US"/>
          </a:p>
        </p:txBody>
      </p:sp>
      <p:pic>
        <p:nvPicPr>
          <p:cNvPr id="7" name="Picture 6"/>
          <p:cNvPicPr/>
          <p:nvPr/>
        </p:nvPicPr>
        <p:blipFill>
          <a:blip r:embed="rId2" cstate="print"/>
          <a:srcRect r="72276" b="11966"/>
          <a:stretch>
            <a:fillRect/>
          </a:stretch>
        </p:blipFill>
        <p:spPr bwMode="auto">
          <a:xfrm>
            <a:off x="1187767" y="1905000"/>
            <a:ext cx="4268153" cy="43129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7"/>
          <p:cNvSpPr/>
          <p:nvPr/>
        </p:nvSpPr>
        <p:spPr bwMode="auto">
          <a:xfrm>
            <a:off x="1187767" y="5059680"/>
            <a:ext cx="3917633" cy="548640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Creation Procedure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92188" y="1592263"/>
            <a:ext cx="7874000" cy="4337050"/>
          </a:xfrm>
        </p:spPr>
        <p:txBody>
          <a:bodyPr/>
          <a:lstStyle/>
          <a:p>
            <a:pPr eaLnBrk="1" hangingPunct="1"/>
            <a:r>
              <a:rPr lang="en-US" smtClean="0"/>
              <a:t>Sign on to T24</a:t>
            </a:r>
          </a:p>
          <a:p>
            <a:pPr eaLnBrk="1" hangingPunct="1"/>
            <a:r>
              <a:rPr lang="en-US" smtClean="0"/>
              <a:t>Enter ‘VERSION I’ in command line</a:t>
            </a:r>
          </a:p>
          <a:p>
            <a:pPr eaLnBrk="1" hangingPunct="1"/>
            <a:r>
              <a:rPr lang="en-US" smtClean="0"/>
              <a:t>ID for version is &lt;ApplicationName&gt;,&lt;VersionName&gt;</a:t>
            </a:r>
          </a:p>
          <a:p>
            <a:pPr eaLnBrk="1" hangingPunct="1"/>
            <a:r>
              <a:rPr lang="en-US" smtClean="0"/>
              <a:t>Input the required fields that should appear on your version</a:t>
            </a:r>
          </a:p>
          <a:p>
            <a:pPr eaLnBrk="1" hangingPunct="1"/>
            <a:r>
              <a:rPr lang="en-US" smtClean="0"/>
              <a:t>Commit and authorize the newly created version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– Current Variables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Version for Customer Application 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© 2010 Capgemini - All rights reserved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E72FC40-BA65-4A86-8DAC-7CB69408270E}" type="slidenum">
              <a:rPr lang="en-US" smtClean="0"/>
              <a:pPr>
                <a:defRPr/>
              </a:pPr>
              <a:t>79</a:t>
            </a:fld>
            <a:endParaRPr lang="en-US"/>
          </a:p>
        </p:txBody>
      </p:sp>
      <p:pic>
        <p:nvPicPr>
          <p:cNvPr id="7" name="Picture 6"/>
          <p:cNvPicPr/>
          <p:nvPr/>
        </p:nvPicPr>
        <p:blipFill>
          <a:blip r:embed="rId2" cstate="print"/>
          <a:srcRect r="65064" b="21083"/>
          <a:stretch>
            <a:fillRect/>
          </a:stretch>
        </p:blipFill>
        <p:spPr bwMode="auto">
          <a:xfrm>
            <a:off x="1457324" y="1896427"/>
            <a:ext cx="4745356" cy="42297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7"/>
          <p:cNvSpPr/>
          <p:nvPr/>
        </p:nvSpPr>
        <p:spPr bwMode="auto">
          <a:xfrm>
            <a:off x="1457324" y="5196840"/>
            <a:ext cx="2718436" cy="320040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– Current Variables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© 2010 Capgemini - All rights reserved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E72FC40-BA65-4A86-8DAC-7CB69408270E}" type="slidenum">
              <a:rPr lang="en-US" smtClean="0"/>
              <a:pPr>
                <a:defRPr/>
              </a:pPr>
              <a:t>80</a:t>
            </a:fld>
            <a:endParaRPr lang="en-US"/>
          </a:p>
        </p:txBody>
      </p:sp>
      <p:pic>
        <p:nvPicPr>
          <p:cNvPr id="9" name="Picture 8"/>
          <p:cNvPicPr/>
          <p:nvPr/>
        </p:nvPicPr>
        <p:blipFill>
          <a:blip r:embed="rId2" cstate="print"/>
          <a:srcRect t="6268" r="52724" b="24217"/>
          <a:stretch>
            <a:fillRect/>
          </a:stretch>
        </p:blipFill>
        <p:spPr bwMode="auto">
          <a:xfrm>
            <a:off x="1002982" y="1265237"/>
            <a:ext cx="6175058" cy="4860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wipe dir="r"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– Current Variables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© 2010 Capgemini - All rights reserved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E72FC40-BA65-4A86-8DAC-7CB69408270E}" type="slidenum">
              <a:rPr lang="en-US" smtClean="0"/>
              <a:pPr>
                <a:defRPr/>
              </a:pPr>
              <a:t>81</a:t>
            </a:fld>
            <a:endParaRPr lang="en-US"/>
          </a:p>
        </p:txBody>
      </p:sp>
      <p:pic>
        <p:nvPicPr>
          <p:cNvPr id="7" name="Picture 6"/>
          <p:cNvPicPr/>
          <p:nvPr/>
        </p:nvPicPr>
        <p:blipFill>
          <a:blip r:embed="rId2" cstate="print"/>
          <a:srcRect t="7123" r="54487" b="54131"/>
          <a:stretch>
            <a:fillRect/>
          </a:stretch>
        </p:blipFill>
        <p:spPr bwMode="auto">
          <a:xfrm>
            <a:off x="796290" y="912853"/>
            <a:ext cx="6701790" cy="2773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Content Placeholder 7"/>
          <p:cNvPicPr>
            <a:picLocks noGrp="1"/>
          </p:cNvPicPr>
          <p:nvPr>
            <p:ph idx="1"/>
          </p:nvPr>
        </p:nvPicPr>
        <p:blipFill>
          <a:blip r:embed="rId3" cstate="print"/>
          <a:srcRect t="6838" r="54487" b="54986"/>
          <a:stretch>
            <a:fillRect/>
          </a:stretch>
        </p:blipFill>
        <p:spPr bwMode="auto">
          <a:xfrm>
            <a:off x="796290" y="3686215"/>
            <a:ext cx="6701790" cy="25469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wipe dir="r"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9"/>
          <p:cNvGrpSpPr>
            <a:grpSpLocks/>
          </p:cNvGrpSpPr>
          <p:nvPr/>
        </p:nvGrpSpPr>
        <p:grpSpPr bwMode="auto">
          <a:xfrm>
            <a:off x="0" y="0"/>
            <a:ext cx="9169400" cy="6858000"/>
            <a:chOff x="0" y="0"/>
            <a:chExt cx="5776" cy="4320"/>
          </a:xfrm>
        </p:grpSpPr>
        <p:sp>
          <p:nvSpPr>
            <p:cNvPr id="185349" name="Freeform 10"/>
            <p:cNvSpPr>
              <a:spLocks/>
            </p:cNvSpPr>
            <p:nvPr/>
          </p:nvSpPr>
          <p:spPr bwMode="gray">
            <a:xfrm>
              <a:off x="0" y="0"/>
              <a:ext cx="5776" cy="4023"/>
            </a:xfrm>
            <a:custGeom>
              <a:avLst/>
              <a:gdLst>
                <a:gd name="T0" fmla="*/ 624 w 5776"/>
                <a:gd name="T1" fmla="*/ 2880 h 4041"/>
                <a:gd name="T2" fmla="*/ 715 w 5776"/>
                <a:gd name="T3" fmla="*/ 2806 h 4041"/>
                <a:gd name="T4" fmla="*/ 805 w 5776"/>
                <a:gd name="T5" fmla="*/ 2743 h 4041"/>
                <a:gd name="T6" fmla="*/ 898 w 5776"/>
                <a:gd name="T7" fmla="*/ 2680 h 4041"/>
                <a:gd name="T8" fmla="*/ 993 w 5776"/>
                <a:gd name="T9" fmla="*/ 2620 h 4041"/>
                <a:gd name="T10" fmla="*/ 1089 w 5776"/>
                <a:gd name="T11" fmla="*/ 2567 h 4041"/>
                <a:gd name="T12" fmla="*/ 1285 w 5776"/>
                <a:gd name="T13" fmla="*/ 2474 h 4041"/>
                <a:gd name="T14" fmla="*/ 1485 w 5776"/>
                <a:gd name="T15" fmla="*/ 2389 h 4041"/>
                <a:gd name="T16" fmla="*/ 1693 w 5776"/>
                <a:gd name="T17" fmla="*/ 2318 h 4041"/>
                <a:gd name="T18" fmla="*/ 1904 w 5776"/>
                <a:gd name="T19" fmla="*/ 2255 h 4041"/>
                <a:gd name="T20" fmla="*/ 2118 w 5776"/>
                <a:gd name="T21" fmla="*/ 2194 h 4041"/>
                <a:gd name="T22" fmla="*/ 2229 w 5776"/>
                <a:gd name="T23" fmla="*/ 2166 h 4041"/>
                <a:gd name="T24" fmla="*/ 2475 w 5776"/>
                <a:gd name="T25" fmla="*/ 2110 h 4041"/>
                <a:gd name="T26" fmla="*/ 2720 w 5776"/>
                <a:gd name="T27" fmla="*/ 2060 h 4041"/>
                <a:gd name="T28" fmla="*/ 3205 w 5776"/>
                <a:gd name="T29" fmla="*/ 1965 h 4041"/>
                <a:gd name="T30" fmla="*/ 3198 w 5776"/>
                <a:gd name="T31" fmla="*/ 1965 h 4041"/>
                <a:gd name="T32" fmla="*/ 3929 w 5776"/>
                <a:gd name="T33" fmla="*/ 1818 h 4041"/>
                <a:gd name="T34" fmla="*/ 4229 w 5776"/>
                <a:gd name="T35" fmla="*/ 1747 h 4041"/>
                <a:gd name="T36" fmla="*/ 4409 w 5776"/>
                <a:gd name="T37" fmla="*/ 1698 h 4041"/>
                <a:gd name="T38" fmla="*/ 4573 w 5776"/>
                <a:gd name="T39" fmla="*/ 1650 h 4041"/>
                <a:gd name="T40" fmla="*/ 4725 w 5776"/>
                <a:gd name="T41" fmla="*/ 1595 h 4041"/>
                <a:gd name="T42" fmla="*/ 4867 w 5776"/>
                <a:gd name="T43" fmla="*/ 1532 h 4041"/>
                <a:gd name="T44" fmla="*/ 5000 w 5776"/>
                <a:gd name="T45" fmla="*/ 1461 h 4041"/>
                <a:gd name="T46" fmla="*/ 5125 w 5776"/>
                <a:gd name="T47" fmla="*/ 1385 h 4041"/>
                <a:gd name="T48" fmla="*/ 5245 w 5776"/>
                <a:gd name="T49" fmla="*/ 1293 h 4041"/>
                <a:gd name="T50" fmla="*/ 5362 w 5776"/>
                <a:gd name="T51" fmla="*/ 1193 h 4041"/>
                <a:gd name="T52" fmla="*/ 5475 w 5776"/>
                <a:gd name="T53" fmla="*/ 1074 h 4041"/>
                <a:gd name="T54" fmla="*/ 5587 w 5776"/>
                <a:gd name="T55" fmla="*/ 943 h 4041"/>
                <a:gd name="T56" fmla="*/ 5702 w 5776"/>
                <a:gd name="T57" fmla="*/ 790 h 4041"/>
                <a:gd name="T58" fmla="*/ 5776 w 5776"/>
                <a:gd name="T59" fmla="*/ 0 h 4041"/>
                <a:gd name="T60" fmla="*/ 0 w 5776"/>
                <a:gd name="T61" fmla="*/ 3951 h 4041"/>
                <a:gd name="T62" fmla="*/ 20 w 5776"/>
                <a:gd name="T63" fmla="*/ 3951 h 4041"/>
                <a:gd name="T64" fmla="*/ 55 w 5776"/>
                <a:gd name="T65" fmla="*/ 3788 h 4041"/>
                <a:gd name="T66" fmla="*/ 102 w 5776"/>
                <a:gd name="T67" fmla="*/ 3630 h 4041"/>
                <a:gd name="T68" fmla="*/ 124 w 5776"/>
                <a:gd name="T69" fmla="*/ 3575 h 4041"/>
                <a:gd name="T70" fmla="*/ 169 w 5776"/>
                <a:gd name="T71" fmla="*/ 3469 h 4041"/>
                <a:gd name="T72" fmla="*/ 220 w 5776"/>
                <a:gd name="T73" fmla="*/ 3369 h 4041"/>
                <a:gd name="T74" fmla="*/ 278 w 5776"/>
                <a:gd name="T75" fmla="*/ 3271 h 4041"/>
                <a:gd name="T76" fmla="*/ 342 w 5776"/>
                <a:gd name="T77" fmla="*/ 3179 h 4041"/>
                <a:gd name="T78" fmla="*/ 415 w 5776"/>
                <a:gd name="T79" fmla="*/ 3087 h 4041"/>
                <a:gd name="T80" fmla="*/ 493 w 5776"/>
                <a:gd name="T81" fmla="*/ 3000 h 4041"/>
                <a:gd name="T82" fmla="*/ 578 w 5776"/>
                <a:gd name="T83" fmla="*/ 2921 h 4041"/>
                <a:gd name="T84" fmla="*/ 624 w 5776"/>
                <a:gd name="T85" fmla="*/ 2880 h 4041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5776"/>
                <a:gd name="T130" fmla="*/ 0 h 4041"/>
                <a:gd name="T131" fmla="*/ 5776 w 5776"/>
                <a:gd name="T132" fmla="*/ 4041 h 4041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5776" h="4041">
                  <a:moveTo>
                    <a:pt x="624" y="2945"/>
                  </a:moveTo>
                  <a:lnTo>
                    <a:pt x="624" y="2945"/>
                  </a:lnTo>
                  <a:lnTo>
                    <a:pt x="669" y="2908"/>
                  </a:lnTo>
                  <a:lnTo>
                    <a:pt x="715" y="2871"/>
                  </a:lnTo>
                  <a:lnTo>
                    <a:pt x="760" y="2836"/>
                  </a:lnTo>
                  <a:lnTo>
                    <a:pt x="805" y="2803"/>
                  </a:lnTo>
                  <a:lnTo>
                    <a:pt x="853" y="2771"/>
                  </a:lnTo>
                  <a:lnTo>
                    <a:pt x="898" y="2740"/>
                  </a:lnTo>
                  <a:lnTo>
                    <a:pt x="945" y="2710"/>
                  </a:lnTo>
                  <a:lnTo>
                    <a:pt x="993" y="2680"/>
                  </a:lnTo>
                  <a:lnTo>
                    <a:pt x="1042" y="2652"/>
                  </a:lnTo>
                  <a:lnTo>
                    <a:pt x="1089" y="2626"/>
                  </a:lnTo>
                  <a:lnTo>
                    <a:pt x="1185" y="2574"/>
                  </a:lnTo>
                  <a:lnTo>
                    <a:pt x="1285" y="2529"/>
                  </a:lnTo>
                  <a:lnTo>
                    <a:pt x="1385" y="2484"/>
                  </a:lnTo>
                  <a:lnTo>
                    <a:pt x="1485" y="2444"/>
                  </a:lnTo>
                  <a:lnTo>
                    <a:pt x="1589" y="2406"/>
                  </a:lnTo>
                  <a:lnTo>
                    <a:pt x="1693" y="2370"/>
                  </a:lnTo>
                  <a:lnTo>
                    <a:pt x="1798" y="2337"/>
                  </a:lnTo>
                  <a:lnTo>
                    <a:pt x="1904" y="2305"/>
                  </a:lnTo>
                  <a:lnTo>
                    <a:pt x="2011" y="2275"/>
                  </a:lnTo>
                  <a:lnTo>
                    <a:pt x="2118" y="2244"/>
                  </a:lnTo>
                  <a:lnTo>
                    <a:pt x="2229" y="2216"/>
                  </a:lnTo>
                  <a:lnTo>
                    <a:pt x="2351" y="2186"/>
                  </a:lnTo>
                  <a:lnTo>
                    <a:pt x="2475" y="2158"/>
                  </a:lnTo>
                  <a:lnTo>
                    <a:pt x="2596" y="2130"/>
                  </a:lnTo>
                  <a:lnTo>
                    <a:pt x="2720" y="2105"/>
                  </a:lnTo>
                  <a:lnTo>
                    <a:pt x="2964" y="2056"/>
                  </a:lnTo>
                  <a:lnTo>
                    <a:pt x="3205" y="2010"/>
                  </a:lnTo>
                  <a:lnTo>
                    <a:pt x="3198" y="2010"/>
                  </a:lnTo>
                  <a:lnTo>
                    <a:pt x="3705" y="1906"/>
                  </a:lnTo>
                  <a:lnTo>
                    <a:pt x="3929" y="1858"/>
                  </a:lnTo>
                  <a:lnTo>
                    <a:pt x="4133" y="1813"/>
                  </a:lnTo>
                  <a:lnTo>
                    <a:pt x="4229" y="1787"/>
                  </a:lnTo>
                  <a:lnTo>
                    <a:pt x="4320" y="1763"/>
                  </a:lnTo>
                  <a:lnTo>
                    <a:pt x="4409" y="1738"/>
                  </a:lnTo>
                  <a:lnTo>
                    <a:pt x="4493" y="1714"/>
                  </a:lnTo>
                  <a:lnTo>
                    <a:pt x="4573" y="1686"/>
                  </a:lnTo>
                  <a:lnTo>
                    <a:pt x="4651" y="1658"/>
                  </a:lnTo>
                  <a:lnTo>
                    <a:pt x="4725" y="1630"/>
                  </a:lnTo>
                  <a:lnTo>
                    <a:pt x="4798" y="1599"/>
                  </a:lnTo>
                  <a:lnTo>
                    <a:pt x="4867" y="1567"/>
                  </a:lnTo>
                  <a:lnTo>
                    <a:pt x="4935" y="1531"/>
                  </a:lnTo>
                  <a:lnTo>
                    <a:pt x="5000" y="1496"/>
                  </a:lnTo>
                  <a:lnTo>
                    <a:pt x="5064" y="1457"/>
                  </a:lnTo>
                  <a:lnTo>
                    <a:pt x="5125" y="1415"/>
                  </a:lnTo>
                  <a:lnTo>
                    <a:pt x="5187" y="1371"/>
                  </a:lnTo>
                  <a:lnTo>
                    <a:pt x="5245" y="1323"/>
                  </a:lnTo>
                  <a:lnTo>
                    <a:pt x="5304" y="1272"/>
                  </a:lnTo>
                  <a:lnTo>
                    <a:pt x="5362" y="1218"/>
                  </a:lnTo>
                  <a:lnTo>
                    <a:pt x="5418" y="1161"/>
                  </a:lnTo>
                  <a:lnTo>
                    <a:pt x="5475" y="1099"/>
                  </a:lnTo>
                  <a:lnTo>
                    <a:pt x="5531" y="1032"/>
                  </a:lnTo>
                  <a:lnTo>
                    <a:pt x="5587" y="963"/>
                  </a:lnTo>
                  <a:lnTo>
                    <a:pt x="5644" y="890"/>
                  </a:lnTo>
                  <a:lnTo>
                    <a:pt x="5702" y="810"/>
                  </a:lnTo>
                  <a:lnTo>
                    <a:pt x="5772" y="704"/>
                  </a:lnTo>
                  <a:lnTo>
                    <a:pt x="5776" y="0"/>
                  </a:lnTo>
                  <a:lnTo>
                    <a:pt x="0" y="5"/>
                  </a:lnTo>
                  <a:lnTo>
                    <a:pt x="0" y="4041"/>
                  </a:lnTo>
                  <a:lnTo>
                    <a:pt x="20" y="4041"/>
                  </a:lnTo>
                  <a:lnTo>
                    <a:pt x="35" y="3959"/>
                  </a:lnTo>
                  <a:lnTo>
                    <a:pt x="55" y="3873"/>
                  </a:lnTo>
                  <a:lnTo>
                    <a:pt x="76" y="3793"/>
                  </a:lnTo>
                  <a:lnTo>
                    <a:pt x="102" y="3711"/>
                  </a:lnTo>
                  <a:lnTo>
                    <a:pt x="124" y="3655"/>
                  </a:lnTo>
                  <a:lnTo>
                    <a:pt x="145" y="3601"/>
                  </a:lnTo>
                  <a:lnTo>
                    <a:pt x="169" y="3549"/>
                  </a:lnTo>
                  <a:lnTo>
                    <a:pt x="193" y="3496"/>
                  </a:lnTo>
                  <a:lnTo>
                    <a:pt x="220" y="3444"/>
                  </a:lnTo>
                  <a:lnTo>
                    <a:pt x="247" y="3396"/>
                  </a:lnTo>
                  <a:lnTo>
                    <a:pt x="278" y="3346"/>
                  </a:lnTo>
                  <a:lnTo>
                    <a:pt x="309" y="3297"/>
                  </a:lnTo>
                  <a:lnTo>
                    <a:pt x="342" y="3249"/>
                  </a:lnTo>
                  <a:lnTo>
                    <a:pt x="378" y="3202"/>
                  </a:lnTo>
                  <a:lnTo>
                    <a:pt x="415" y="3157"/>
                  </a:lnTo>
                  <a:lnTo>
                    <a:pt x="453" y="3113"/>
                  </a:lnTo>
                  <a:lnTo>
                    <a:pt x="493" y="3068"/>
                  </a:lnTo>
                  <a:lnTo>
                    <a:pt x="535" y="3027"/>
                  </a:lnTo>
                  <a:lnTo>
                    <a:pt x="578" y="2986"/>
                  </a:lnTo>
                  <a:lnTo>
                    <a:pt x="624" y="2945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5350" name="Rectangle 11"/>
            <p:cNvSpPr>
              <a:spLocks noChangeArrowheads="1"/>
            </p:cNvSpPr>
            <p:nvPr/>
          </p:nvSpPr>
          <p:spPr bwMode="gray">
            <a:xfrm>
              <a:off x="0" y="4023"/>
              <a:ext cx="5760" cy="297"/>
            </a:xfrm>
            <a:prstGeom prst="rect">
              <a:avLst/>
            </a:prstGeom>
            <a:solidFill>
              <a:srgbClr val="FFFFFF"/>
            </a:solidFill>
            <a:ln w="9525" algn="ctr">
              <a:noFill/>
              <a:miter lim="800000"/>
              <a:headEnd/>
              <a:tailEnd/>
            </a:ln>
          </p:spPr>
          <p:txBody>
            <a:bodyPr lIns="0" tIns="0" rIns="0" bIns="0" anchor="ctr">
              <a:spAutoFit/>
            </a:bodyPr>
            <a:lstStyle/>
            <a:p>
              <a:pPr algn="ctr" eaLnBrk="0" hangingPunct="0">
                <a:lnSpc>
                  <a:spcPct val="85000"/>
                </a:lnSpc>
              </a:pPr>
              <a:endParaRPr lang="en-US" altLang="zh-CN"/>
            </a:p>
          </p:txBody>
        </p:sp>
        <p:sp>
          <p:nvSpPr>
            <p:cNvPr id="185351" name="Oval 12"/>
            <p:cNvSpPr>
              <a:spLocks noChangeArrowheads="1"/>
            </p:cNvSpPr>
            <p:nvPr/>
          </p:nvSpPr>
          <p:spPr bwMode="gray">
            <a:xfrm>
              <a:off x="4919" y="3744"/>
              <a:ext cx="576" cy="576"/>
            </a:xfrm>
            <a:prstGeom prst="ellipse">
              <a:avLst/>
            </a:prstGeom>
            <a:solidFill>
              <a:srgbClr val="FFFFFF"/>
            </a:solidFill>
            <a:ln w="9525" algn="ctr">
              <a:noFill/>
              <a:round/>
              <a:headEnd/>
              <a:tailEnd/>
            </a:ln>
          </p:spPr>
          <p:txBody>
            <a:bodyPr wrap="none" lIns="0" tIns="0" rIns="0" bIns="0" anchor="ctr">
              <a:spAutoFit/>
            </a:bodyPr>
            <a:lstStyle/>
            <a:p>
              <a:pPr algn="ctr" eaLnBrk="0" hangingPunct="0">
                <a:lnSpc>
                  <a:spcPct val="85000"/>
                </a:lnSpc>
              </a:pPr>
              <a:endParaRPr lang="en-US" altLang="zh-CN"/>
            </a:p>
          </p:txBody>
        </p:sp>
        <p:pic>
          <p:nvPicPr>
            <p:cNvPr id="185352" name="Picture 13" descr="CBE_CMJN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gray">
            <a:xfrm>
              <a:off x="4962" y="3786"/>
              <a:ext cx="484" cy="46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85353" name="Picture 14" descr="Untitled-1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gray">
            <a:xfrm>
              <a:off x="3183" y="4135"/>
              <a:ext cx="1739" cy="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85347" name="Picture 4" descr="OK_Capgemini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35013" y="1058863"/>
            <a:ext cx="4318000" cy="1017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5348" name="Rectangle 17"/>
          <p:cNvSpPr>
            <a:spLocks noGrp="1" noChangeArrowheads="1"/>
          </p:cNvSpPr>
          <p:nvPr>
            <p:ph type="ctrTitle"/>
          </p:nvPr>
        </p:nvSpPr>
        <p:spPr>
          <a:xfrm>
            <a:off x="244475" y="5045075"/>
            <a:ext cx="8753475" cy="611188"/>
          </a:xfrm>
        </p:spPr>
        <p:txBody>
          <a:bodyPr/>
          <a:lstStyle/>
          <a:p>
            <a:pPr algn="r"/>
            <a:r>
              <a:rPr lang="en-US" altLang="zh-CN" smtClean="0">
                <a:solidFill>
                  <a:schemeClr val="bg1"/>
                </a:solidFill>
                <a:ea typeface="宋体" charset="-122"/>
              </a:rPr>
              <a:t>www.capgemini.com/financialservices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Creation Procedure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92188" y="1592263"/>
            <a:ext cx="7874000" cy="4337050"/>
          </a:xfrm>
        </p:spPr>
        <p:txBody>
          <a:bodyPr/>
          <a:lstStyle/>
          <a:p>
            <a:pPr eaLnBrk="1" hangingPunct="1">
              <a:buFont typeface="Wingdings 3" pitchFamily="18" charset="2"/>
              <a:buNone/>
            </a:pPr>
            <a:r>
              <a:rPr lang="en-US" smtClean="0"/>
              <a:t>NOTE:</a:t>
            </a:r>
          </a:p>
          <a:p>
            <a:pPr lvl="1" eaLnBrk="1" hangingPunct="1"/>
            <a:r>
              <a:rPr lang="en-US" smtClean="0"/>
              <a:t>While creating a version for an application</a:t>
            </a:r>
          </a:p>
          <a:p>
            <a:pPr lvl="2" eaLnBrk="1" hangingPunct="1"/>
            <a:r>
              <a:rPr lang="en-US" smtClean="0"/>
              <a:t>Mandatory fields should be entered </a:t>
            </a:r>
          </a:p>
          <a:p>
            <a:pPr lvl="2" eaLnBrk="1" hangingPunct="1"/>
            <a:r>
              <a:rPr lang="en-US" smtClean="0"/>
              <a:t>Required fields linked with Mandatory fields should also be entered</a:t>
            </a:r>
          </a:p>
          <a:p>
            <a:pPr lvl="2" eaLnBrk="1" hangingPunct="1">
              <a:buFont typeface="Trebuchet MS" pitchFamily="34" charset="0"/>
              <a:buNone/>
            </a:pPr>
            <a:r>
              <a:rPr lang="en-US" smtClean="0"/>
              <a:t>(To avoid error while committing the record)</a:t>
            </a:r>
          </a:p>
          <a:p>
            <a:pPr eaLnBrk="1" hangingPunct="1"/>
            <a:endParaRPr lang="en-US" sz="1800" smtClean="0"/>
          </a:p>
        </p:txBody>
      </p:sp>
    </p:spTree>
  </p:cSld>
  <p:clrMapOvr>
    <a:masterClrMapping/>
  </p:clrMapOvr>
  <p:transition>
    <p:wipe dir="r"/>
  </p:transition>
</p:sld>
</file>

<file path=ppt/theme/theme1.xml><?xml version="1.0" encoding="utf-8"?>
<a:theme xmlns:a="http://schemas.openxmlformats.org/drawingml/2006/main" name="Capgemini FS Print">
  <a:themeElements>
    <a:clrScheme name="Capgemini FS Print 6">
      <a:dk1>
        <a:srgbClr val="000000"/>
      </a:dk1>
      <a:lt1>
        <a:srgbClr val="FFFFFF"/>
      </a:lt1>
      <a:dk2>
        <a:srgbClr val="004B66"/>
      </a:dk2>
      <a:lt2>
        <a:srgbClr val="FFFFFF"/>
      </a:lt2>
      <a:accent1>
        <a:srgbClr val="009BCC"/>
      </a:accent1>
      <a:accent2>
        <a:srgbClr val="BBAE78"/>
      </a:accent2>
      <a:accent3>
        <a:srgbClr val="FFFFFF"/>
      </a:accent3>
      <a:accent4>
        <a:srgbClr val="000000"/>
      </a:accent4>
      <a:accent5>
        <a:srgbClr val="AACBE2"/>
      </a:accent5>
      <a:accent6>
        <a:srgbClr val="A99D6C"/>
      </a:accent6>
      <a:hlink>
        <a:srgbClr val="80CBE6"/>
      </a:hlink>
      <a:folHlink>
        <a:srgbClr val="9F9466"/>
      </a:folHlink>
    </a:clrScheme>
    <a:fontScheme name="Capgemini FS Print">
      <a:majorFont>
        <a:latin typeface="Arial Narrow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85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85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Capgemini FS Print 1">
        <a:dk1>
          <a:srgbClr val="000000"/>
        </a:dk1>
        <a:lt1>
          <a:srgbClr val="FFFFFF"/>
        </a:lt1>
        <a:dk2>
          <a:srgbClr val="006C8E"/>
        </a:dk2>
        <a:lt2>
          <a:srgbClr val="FFFFFF"/>
        </a:lt2>
        <a:accent1>
          <a:srgbClr val="009BCC"/>
        </a:accent1>
        <a:accent2>
          <a:srgbClr val="7B7B7B"/>
        </a:accent2>
        <a:accent3>
          <a:srgbClr val="FFFFFF"/>
        </a:accent3>
        <a:accent4>
          <a:srgbClr val="000000"/>
        </a:accent4>
        <a:accent5>
          <a:srgbClr val="AACBE2"/>
        </a:accent5>
        <a:accent6>
          <a:srgbClr val="6F6F6F"/>
        </a:accent6>
        <a:hlink>
          <a:srgbClr val="85D0E7"/>
        </a:hlink>
        <a:folHlink>
          <a:srgbClr val="B4B4B4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apgemini FS Print 2">
        <a:dk1>
          <a:srgbClr val="000000"/>
        </a:dk1>
        <a:lt1>
          <a:srgbClr val="FFFFFF"/>
        </a:lt1>
        <a:dk2>
          <a:srgbClr val="0080AD"/>
        </a:dk2>
        <a:lt2>
          <a:srgbClr val="FFFFFF"/>
        </a:lt2>
        <a:accent1>
          <a:srgbClr val="009BCC"/>
        </a:accent1>
        <a:accent2>
          <a:srgbClr val="BBAE78"/>
        </a:accent2>
        <a:accent3>
          <a:srgbClr val="FFFFFF"/>
        </a:accent3>
        <a:accent4>
          <a:srgbClr val="000000"/>
        </a:accent4>
        <a:accent5>
          <a:srgbClr val="AACBE2"/>
        </a:accent5>
        <a:accent6>
          <a:srgbClr val="A99D6C"/>
        </a:accent6>
        <a:hlink>
          <a:srgbClr val="9F9466"/>
        </a:hlink>
        <a:folHlink>
          <a:srgbClr val="DED7B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apgemini FS Print 3">
        <a:dk1>
          <a:srgbClr val="000000"/>
        </a:dk1>
        <a:lt1>
          <a:srgbClr val="FFFFFF"/>
        </a:lt1>
        <a:dk2>
          <a:srgbClr val="0080AD"/>
        </a:dk2>
        <a:lt2>
          <a:srgbClr val="FFFFFF"/>
        </a:lt2>
        <a:accent1>
          <a:srgbClr val="009BCC"/>
        </a:accent1>
        <a:accent2>
          <a:srgbClr val="BBAE78"/>
        </a:accent2>
        <a:accent3>
          <a:srgbClr val="FFFFFF"/>
        </a:accent3>
        <a:accent4>
          <a:srgbClr val="000000"/>
        </a:accent4>
        <a:accent5>
          <a:srgbClr val="AACBE2"/>
        </a:accent5>
        <a:accent6>
          <a:srgbClr val="A99D6C"/>
        </a:accent6>
        <a:hlink>
          <a:srgbClr val="699419"/>
        </a:hlink>
        <a:folHlink>
          <a:srgbClr val="9F94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apgemini FS Print 4">
        <a:dk1>
          <a:srgbClr val="000000"/>
        </a:dk1>
        <a:lt1>
          <a:srgbClr val="FFFFFF"/>
        </a:lt1>
        <a:dk2>
          <a:srgbClr val="0080AD"/>
        </a:dk2>
        <a:lt2>
          <a:srgbClr val="FFFFFF"/>
        </a:lt2>
        <a:accent1>
          <a:srgbClr val="009BCC"/>
        </a:accent1>
        <a:accent2>
          <a:srgbClr val="BBAE78"/>
        </a:accent2>
        <a:accent3>
          <a:srgbClr val="FFFFFF"/>
        </a:accent3>
        <a:accent4>
          <a:srgbClr val="000000"/>
        </a:accent4>
        <a:accent5>
          <a:srgbClr val="AACBE2"/>
        </a:accent5>
        <a:accent6>
          <a:srgbClr val="A99D6C"/>
        </a:accent6>
        <a:hlink>
          <a:srgbClr val="40B1D9"/>
        </a:hlink>
        <a:folHlink>
          <a:srgbClr val="9F94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apgemini FS Print 5">
        <a:dk1>
          <a:srgbClr val="000000"/>
        </a:dk1>
        <a:lt1>
          <a:srgbClr val="FFFFFF"/>
        </a:lt1>
        <a:dk2>
          <a:srgbClr val="0080AD"/>
        </a:dk2>
        <a:lt2>
          <a:srgbClr val="FFFFFF"/>
        </a:lt2>
        <a:accent1>
          <a:srgbClr val="009BCC"/>
        </a:accent1>
        <a:accent2>
          <a:srgbClr val="BBAE78"/>
        </a:accent2>
        <a:accent3>
          <a:srgbClr val="FFFFFF"/>
        </a:accent3>
        <a:accent4>
          <a:srgbClr val="000000"/>
        </a:accent4>
        <a:accent5>
          <a:srgbClr val="AACBE2"/>
        </a:accent5>
        <a:accent6>
          <a:srgbClr val="A99D6C"/>
        </a:accent6>
        <a:hlink>
          <a:srgbClr val="80CBE6"/>
        </a:hlink>
        <a:folHlink>
          <a:srgbClr val="9F94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apgemini FS Print 6">
        <a:dk1>
          <a:srgbClr val="000000"/>
        </a:dk1>
        <a:lt1>
          <a:srgbClr val="FFFFFF"/>
        </a:lt1>
        <a:dk2>
          <a:srgbClr val="004B66"/>
        </a:dk2>
        <a:lt2>
          <a:srgbClr val="FFFFFF"/>
        </a:lt2>
        <a:accent1>
          <a:srgbClr val="009BCC"/>
        </a:accent1>
        <a:accent2>
          <a:srgbClr val="BBAE78"/>
        </a:accent2>
        <a:accent3>
          <a:srgbClr val="FFFFFF"/>
        </a:accent3>
        <a:accent4>
          <a:srgbClr val="000000"/>
        </a:accent4>
        <a:accent5>
          <a:srgbClr val="AACBE2"/>
        </a:accent5>
        <a:accent6>
          <a:srgbClr val="A99D6C"/>
        </a:accent6>
        <a:hlink>
          <a:srgbClr val="80CBE6"/>
        </a:hlink>
        <a:folHlink>
          <a:srgbClr val="9F946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Capgemini FS Print</Template>
  <TotalTime>4230</TotalTime>
  <Words>2081</Words>
  <Application>Microsoft Office PowerPoint</Application>
  <PresentationFormat>On-screen Show (4:3)</PresentationFormat>
  <Paragraphs>283</Paragraphs>
  <Slides>83</Slides>
  <Notes>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83</vt:i4>
      </vt:variant>
    </vt:vector>
  </HeadingPairs>
  <TitlesOfParts>
    <vt:vector size="84" baseType="lpstr">
      <vt:lpstr>Capgemini FS Print</vt:lpstr>
      <vt:lpstr>Version</vt:lpstr>
      <vt:lpstr>Objective</vt:lpstr>
      <vt:lpstr>Introduction</vt:lpstr>
      <vt:lpstr>What is Version?</vt:lpstr>
      <vt:lpstr>Why Version?</vt:lpstr>
      <vt:lpstr>Use of Version</vt:lpstr>
      <vt:lpstr>Features of Version</vt:lpstr>
      <vt:lpstr>Creation Procedure</vt:lpstr>
      <vt:lpstr>Creation Procedure</vt:lpstr>
      <vt:lpstr>Creation Procedure</vt:lpstr>
      <vt:lpstr>Creation Procedure</vt:lpstr>
      <vt:lpstr>Execution Procedure</vt:lpstr>
      <vt:lpstr>Version</vt:lpstr>
      <vt:lpstr>Version – Fields</vt:lpstr>
      <vt:lpstr>Version – Field – ‘Print Only’</vt:lpstr>
      <vt:lpstr>Version – Field – ‘Print Only’</vt:lpstr>
      <vt:lpstr>Version – Fields</vt:lpstr>
      <vt:lpstr>Version – Fields</vt:lpstr>
      <vt:lpstr>Version – Fields</vt:lpstr>
      <vt:lpstr>Version – Fields</vt:lpstr>
      <vt:lpstr>Version – Fields</vt:lpstr>
      <vt:lpstr>Version – Fields – Hdr.</vt:lpstr>
      <vt:lpstr>Version – Fields</vt:lpstr>
      <vt:lpstr>Version – Fields</vt:lpstr>
      <vt:lpstr>Version – Fields</vt:lpstr>
      <vt:lpstr>Version – Field – Text</vt:lpstr>
      <vt:lpstr>Version – Fields</vt:lpstr>
      <vt:lpstr>Version – Field – Enrichment char.</vt:lpstr>
      <vt:lpstr>Version – Field – Enrichment char.</vt:lpstr>
      <vt:lpstr>Example1</vt:lpstr>
      <vt:lpstr>Solution 1</vt:lpstr>
      <vt:lpstr>Solution 1</vt:lpstr>
      <vt:lpstr>Solution 1</vt:lpstr>
      <vt:lpstr>Version – Field</vt:lpstr>
      <vt:lpstr>Version – Field</vt:lpstr>
      <vt:lpstr>Example 2</vt:lpstr>
      <vt:lpstr>Example 2</vt:lpstr>
      <vt:lpstr>Solution 2</vt:lpstr>
      <vt:lpstr>Solution 2</vt:lpstr>
      <vt:lpstr>Version – Field</vt:lpstr>
      <vt:lpstr>Version – Field</vt:lpstr>
      <vt:lpstr>Example 3</vt:lpstr>
      <vt:lpstr>Solution 3</vt:lpstr>
      <vt:lpstr>Solution 3</vt:lpstr>
      <vt:lpstr>Version – Field</vt:lpstr>
      <vt:lpstr> Idesc creation</vt:lpstr>
      <vt:lpstr>Example 4</vt:lpstr>
      <vt:lpstr>Solution 4</vt:lpstr>
      <vt:lpstr>Solution 4 (cont..)</vt:lpstr>
      <vt:lpstr>Solution 4</vt:lpstr>
      <vt:lpstr>Solution 4</vt:lpstr>
      <vt:lpstr>Version – Field</vt:lpstr>
      <vt:lpstr>Version – Field</vt:lpstr>
      <vt:lpstr>Version – Field</vt:lpstr>
      <vt:lpstr>Example 5</vt:lpstr>
      <vt:lpstr>Solution 5</vt:lpstr>
      <vt:lpstr>Solution 5</vt:lpstr>
      <vt:lpstr>Adding Header to Version</vt:lpstr>
      <vt:lpstr>Example 6</vt:lpstr>
      <vt:lpstr>Solution 6</vt:lpstr>
      <vt:lpstr>Solution 6</vt:lpstr>
      <vt:lpstr>Displaying multiple fields per line</vt:lpstr>
      <vt:lpstr>Example 7</vt:lpstr>
      <vt:lpstr>Solution 7</vt:lpstr>
      <vt:lpstr>Solution 7</vt:lpstr>
      <vt:lpstr>Adding sub-headings to version</vt:lpstr>
      <vt:lpstr>Example 8</vt:lpstr>
      <vt:lpstr>Solution 8</vt:lpstr>
      <vt:lpstr>Solution 8</vt:lpstr>
      <vt:lpstr>Workshop 1</vt:lpstr>
      <vt:lpstr>Solution 1</vt:lpstr>
      <vt:lpstr>Solution 1</vt:lpstr>
      <vt:lpstr>Workshop 2</vt:lpstr>
      <vt:lpstr>Solution 2</vt:lpstr>
      <vt:lpstr>Solution 2</vt:lpstr>
      <vt:lpstr>Solution 2</vt:lpstr>
      <vt:lpstr>Version – Current Variables</vt:lpstr>
      <vt:lpstr>Example – Current Variable</vt:lpstr>
      <vt:lpstr>Example – Current Variable</vt:lpstr>
      <vt:lpstr>Example – Current Variables</vt:lpstr>
      <vt:lpstr>Example – Current Variables</vt:lpstr>
      <vt:lpstr>Example – Current Variables</vt:lpstr>
      <vt:lpstr>www.capgemini.com/financialservices</vt:lpstr>
    </vt:vector>
  </TitlesOfParts>
  <Company>Capgemini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Assurant MF CoE</dc:title>
  <dc:subject>Next Steps</dc:subject>
  <dc:creator>Capgemini</dc:creator>
  <cp:lastModifiedBy>Anitha Saroj</cp:lastModifiedBy>
  <cp:revision>405</cp:revision>
  <cp:lastPrinted>2001-10-18T16:19:51Z</cp:lastPrinted>
  <dcterms:created xsi:type="dcterms:W3CDTF">2008-12-19T08:52:11Z</dcterms:created>
  <dcterms:modified xsi:type="dcterms:W3CDTF">2016-10-06T12:40:47Z</dcterms:modified>
</cp:coreProperties>
</file>